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ell MT" panose="02020503060305020303" pitchFamily="18" charset="0"/>
      <p:regular r:id="rId20"/>
      <p:bold r:id="rId21"/>
      <p:italic r:id="rId22"/>
    </p:embeddedFont>
    <p:embeddedFont>
      <p:font typeface="Bodoni MT" panose="02070603080606020203" pitchFamily="18" charset="0"/>
      <p:regular r:id="rId23"/>
      <p:bold r:id="rId24"/>
      <p:italic r:id="rId25"/>
      <p:boldItalic r:id="rId26"/>
    </p:embeddedFont>
    <p:embeddedFont>
      <p:font typeface="Bricolage Grotesque" panose="020B0604020202020204" charset="0"/>
      <p:regular r:id="rId27"/>
    </p:embeddedFont>
    <p:embeddedFont>
      <p:font typeface="Bricolage Grotesque Bold" panose="020B0604020202020204" charset="0"/>
      <p:regular r:id="rId28"/>
    </p:embeddedFont>
    <p:embeddedFont>
      <p:font typeface="Calibri (MS)" panose="020B0604020202020204" charset="0"/>
      <p:regular r:id="rId29"/>
    </p:embeddedFont>
    <p:embeddedFont>
      <p:font typeface="Calibri (MS) Bold" panose="020B0604020202020204" charset="0"/>
      <p:regular r:id="rId30"/>
    </p:embeddedFont>
    <p:embeddedFont>
      <p:font typeface="Century" panose="02040604050505020304" pitchFamily="18" charset="0"/>
      <p:regular r:id="rId31"/>
    </p:embeddedFont>
    <p:embeddedFont>
      <p:font typeface="Century Schoolbook" panose="02040604050505020304" pitchFamily="18" charset="0"/>
      <p:regular r:id="rId32"/>
      <p:bold r:id="rId33"/>
      <p:italic r:id="rId34"/>
      <p:boldItalic r:id="rId35"/>
    </p:embeddedFont>
    <p:embeddedFont>
      <p:font typeface="Crimson Pro" panose="020B0604020202020204" charset="0"/>
      <p:regular r:id="rId36"/>
    </p:embeddedFont>
    <p:embeddedFont>
      <p:font typeface="Crimson Pro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4" d="100"/>
          <a:sy n="34" d="100"/>
        </p:scale>
        <p:origin x="1260" y="3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svg"/><Relationship Id="rId3" Type="http://schemas.openxmlformats.org/officeDocument/2006/relationships/image" Target="../media/image39.png"/><Relationship Id="rId21" Type="http://schemas.openxmlformats.org/officeDocument/2006/relationships/image" Target="../media/image57.sv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image" Target="../media/image38.jpe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png"/><Relationship Id="rId15" Type="http://schemas.openxmlformats.org/officeDocument/2006/relationships/image" Target="../media/image51.svg"/><Relationship Id="rId23" Type="http://schemas.openxmlformats.org/officeDocument/2006/relationships/image" Target="../media/image58.jpe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60.png"/><Relationship Id="rId4" Type="http://schemas.openxmlformats.org/officeDocument/2006/relationships/image" Target="../media/image59.sv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4.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sv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37.png"/><Relationship Id="rId7" Type="http://schemas.openxmlformats.org/officeDocument/2006/relationships/image" Target="../media/image7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67.svg"/><Relationship Id="rId10" Type="http://schemas.openxmlformats.org/officeDocument/2006/relationships/image" Target="../media/image75.png"/><Relationship Id="rId4" Type="http://schemas.openxmlformats.org/officeDocument/2006/relationships/image" Target="../media/image66.png"/><Relationship Id="rId9"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6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67.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81.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4.png"/><Relationship Id="rId3" Type="http://schemas.openxmlformats.org/officeDocument/2006/relationships/image" Target="../media/image12.jpeg"/><Relationship Id="rId21" Type="http://schemas.openxmlformats.org/officeDocument/2006/relationships/image" Target="../media/image27.svg"/><Relationship Id="rId7" Type="http://schemas.openxmlformats.org/officeDocument/2006/relationships/image" Target="../media/image16.svg"/><Relationship Id="rId12" Type="http://schemas.openxmlformats.org/officeDocument/2006/relationships/image" Target="../media/image8.png"/><Relationship Id="rId17"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24.sv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3.png"/><Relationship Id="rId10" Type="http://schemas.openxmlformats.org/officeDocument/2006/relationships/image" Target="../media/image19.png"/><Relationship Id="rId19" Type="http://schemas.openxmlformats.org/officeDocument/2006/relationships/image" Target="../media/image5.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2.svg"/><Relationship Id="rId22"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5.sv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8" name="Freeform 3">
            <a:extLst>
              <a:ext uri="{FF2B5EF4-FFF2-40B4-BE49-F238E27FC236}">
                <a16:creationId xmlns:a16="http://schemas.microsoft.com/office/drawing/2014/main" id="{342A7717-10E1-7368-F046-77B06377A462}"/>
              </a:ext>
            </a:extLst>
          </p:cNvPr>
          <p:cNvSpPr/>
          <p:nvPr/>
        </p:nvSpPr>
        <p:spPr>
          <a:xfrm>
            <a:off x="0" y="43079"/>
            <a:ext cx="18288000" cy="4697594"/>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127257" b="-52069"/>
            </a:stretch>
          </a:blipFill>
        </p:spPr>
      </p:sp>
      <p:grpSp>
        <p:nvGrpSpPr>
          <p:cNvPr id="2" name="Group 2"/>
          <p:cNvGrpSpPr/>
          <p:nvPr/>
        </p:nvGrpSpPr>
        <p:grpSpPr>
          <a:xfrm>
            <a:off x="0" y="708472"/>
            <a:ext cx="18288000" cy="4058623"/>
            <a:chOff x="0" y="0"/>
            <a:chExt cx="4816593" cy="1068938"/>
          </a:xfrm>
        </p:grpSpPr>
        <p:sp>
          <p:nvSpPr>
            <p:cNvPr id="3" name="Freeform 3"/>
            <p:cNvSpPr/>
            <p:nvPr/>
          </p:nvSpPr>
          <p:spPr>
            <a:xfrm>
              <a:off x="0" y="0"/>
              <a:ext cx="4816592" cy="1068938"/>
            </a:xfrm>
            <a:custGeom>
              <a:avLst/>
              <a:gdLst/>
              <a:ahLst/>
              <a:cxnLst/>
              <a:rect l="l" t="t" r="r" b="b"/>
              <a:pathLst>
                <a:path w="4816592" h="1068938">
                  <a:moveTo>
                    <a:pt x="0" y="0"/>
                  </a:moveTo>
                  <a:lnTo>
                    <a:pt x="4816592" y="0"/>
                  </a:lnTo>
                  <a:lnTo>
                    <a:pt x="4816592" y="1068938"/>
                  </a:lnTo>
                  <a:lnTo>
                    <a:pt x="0" y="1068938"/>
                  </a:lnTo>
                  <a:close/>
                </a:path>
              </a:pathLst>
            </a:custGeom>
            <a:gradFill rotWithShape="1">
              <a:gsLst>
                <a:gs pos="0">
                  <a:srgbClr val="EFEFEF">
                    <a:alpha val="0"/>
                  </a:srgbClr>
                </a:gs>
                <a:gs pos="100000">
                  <a:srgbClr val="EFEFEF">
                    <a:alpha val="100000"/>
                  </a:srgbClr>
                </a:gs>
              </a:gsLst>
              <a:lin ang="5400000"/>
            </a:gradFill>
          </p:spPr>
        </p:sp>
        <p:sp>
          <p:nvSpPr>
            <p:cNvPr id="4" name="TextBox 4"/>
            <p:cNvSpPr txBox="1"/>
            <p:nvPr/>
          </p:nvSpPr>
          <p:spPr>
            <a:xfrm>
              <a:off x="0" y="-38100"/>
              <a:ext cx="4816593" cy="1107038"/>
            </a:xfrm>
            <a:prstGeom prst="rect">
              <a:avLst/>
            </a:prstGeom>
          </p:spPr>
          <p:txBody>
            <a:bodyPr lIns="50800" tIns="50800" rIns="50800" bIns="50800" rtlCol="0" anchor="ctr"/>
            <a:lstStyle/>
            <a:p>
              <a:pPr algn="ctr">
                <a:lnSpc>
                  <a:spcPts val="2659"/>
                </a:lnSpc>
                <a:spcBef>
                  <a:spcPct val="0"/>
                </a:spcBef>
              </a:pPr>
              <a:endParaRPr/>
            </a:p>
          </p:txBody>
        </p:sp>
      </p:grpSp>
      <p:pic>
        <p:nvPicPr>
          <p:cNvPr id="1026" name="Picture 2" descr="YKS Security Services Pvt Ltd -Security Guard Service Agency in India">
            <a:extLst>
              <a:ext uri="{FF2B5EF4-FFF2-40B4-BE49-F238E27FC236}">
                <a16:creationId xmlns:a16="http://schemas.microsoft.com/office/drawing/2014/main" id="{FD2A69B6-5260-657E-9061-285E356128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15"/>
          <a:stretch>
            <a:fillRect/>
          </a:stretch>
        </p:blipFill>
        <p:spPr bwMode="auto">
          <a:xfrm>
            <a:off x="-24067" y="2019300"/>
            <a:ext cx="18288000" cy="82677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1" name="Freeform 7"/>
          <p:cNvSpPr/>
          <p:nvPr/>
        </p:nvSpPr>
        <p:spPr>
          <a:xfrm>
            <a:off x="2875015" y="1028976"/>
            <a:ext cx="7342297" cy="2330466"/>
          </a:xfrm>
          <a:custGeom>
            <a:avLst/>
            <a:gdLst/>
            <a:ahLst/>
            <a:cxnLst/>
            <a:rect l="l" t="t" r="r" b="b"/>
            <a:pathLst>
              <a:path w="7366670" h="2169683">
                <a:moveTo>
                  <a:pt x="0" y="0"/>
                </a:moveTo>
                <a:lnTo>
                  <a:pt x="7366670" y="0"/>
                </a:lnTo>
                <a:lnTo>
                  <a:pt x="7366670" y="2169683"/>
                </a:lnTo>
                <a:lnTo>
                  <a:pt x="0" y="2169683"/>
                </a:lnTo>
                <a:lnTo>
                  <a:pt x="0" y="0"/>
                </a:lnTo>
                <a:close/>
              </a:path>
            </a:pathLst>
          </a:custGeom>
          <a:blipFill>
            <a:blip r:embed="rId4"/>
            <a:stretch>
              <a:fillRect r="-935"/>
            </a:stretch>
          </a:blipFill>
        </p:spPr>
      </p:sp>
      <p:sp>
        <p:nvSpPr>
          <p:cNvPr id="13" name="TextBox 12">
            <a:extLst>
              <a:ext uri="{FF2B5EF4-FFF2-40B4-BE49-F238E27FC236}">
                <a16:creationId xmlns:a16="http://schemas.microsoft.com/office/drawing/2014/main" id="{1A9991F0-580A-8698-2C95-F1CC9588B4ED}"/>
              </a:ext>
            </a:extLst>
          </p:cNvPr>
          <p:cNvSpPr txBox="1"/>
          <p:nvPr/>
        </p:nvSpPr>
        <p:spPr>
          <a:xfrm>
            <a:off x="107264" y="4331474"/>
            <a:ext cx="12877800" cy="17543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1E5694"/>
                </a:solidFill>
                <a:effectLst/>
                <a:uLnTx/>
                <a:uFillTx/>
                <a:latin typeface="Century Schoolbook" panose="02040604050505020304" pitchFamily="18" charset="0"/>
                <a:ea typeface="Crimson Pro Bold"/>
                <a:cs typeface="Crimson Pro Bold"/>
                <a:sym typeface="Crimson Pro Bold"/>
              </a:rPr>
              <a:t>Pragati Security and Intelligence Services</a:t>
            </a:r>
            <a:endParaRPr kumimoji="0" lang="en-IN" sz="5400" b="0" i="0" u="none" strike="noStrike" kern="1200" cap="none" spc="0" normalizeH="0" baseline="0" noProof="0" dirty="0">
              <a:ln>
                <a:noFill/>
              </a:ln>
              <a:solidFill>
                <a:prstClr val="black"/>
              </a:solidFill>
              <a:effectLst/>
              <a:uLnTx/>
              <a:uFillTx/>
              <a:latin typeface="Century Schoolbook" panose="02040604050505020304" pitchFamily="18" charset="0"/>
              <a:ea typeface="+mn-ea"/>
              <a:cs typeface="+mn-cs"/>
            </a:endParaRPr>
          </a:p>
        </p:txBody>
      </p:sp>
      <p:sp>
        <p:nvSpPr>
          <p:cNvPr id="27" name="TextBox 26">
            <a:extLst>
              <a:ext uri="{FF2B5EF4-FFF2-40B4-BE49-F238E27FC236}">
                <a16:creationId xmlns:a16="http://schemas.microsoft.com/office/drawing/2014/main" id="{303A5571-F055-0603-1DB9-4F1B15335F0D}"/>
              </a:ext>
            </a:extLst>
          </p:cNvPr>
          <p:cNvSpPr txBox="1"/>
          <p:nvPr/>
        </p:nvSpPr>
        <p:spPr>
          <a:xfrm>
            <a:off x="10744200" y="143667"/>
            <a:ext cx="9282022" cy="670696"/>
          </a:xfrm>
          <a:prstGeom prst="rect">
            <a:avLst/>
          </a:prstGeom>
          <a:noFill/>
        </p:spPr>
        <p:txBody>
          <a:bodyPr wrap="square">
            <a:spAutoFit/>
          </a:bodyPr>
          <a:lstStyle/>
          <a:p>
            <a:pPr marL="0" marR="0" lvl="0" indent="0" algn="ctr" defTabSz="914400" rtl="0" eaLnBrk="1" fontAlgn="auto" latinLnBrk="0" hangingPunct="1">
              <a:lnSpc>
                <a:spcPts val="4943"/>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tx2">
                    <a:lumMod val="50000"/>
                  </a:schemeClr>
                </a:solidFill>
                <a:effectLst/>
                <a:uLnTx/>
                <a:uFillTx/>
                <a:latin typeface="Crimson Pro"/>
                <a:ea typeface="Crimson Pro"/>
                <a:cs typeface="Crimson Pro"/>
                <a:sym typeface="Crimson Pro"/>
              </a:rPr>
              <a:t>www.pragati-security.com</a:t>
            </a:r>
          </a:p>
        </p:txBody>
      </p:sp>
      <p:sp>
        <p:nvSpPr>
          <p:cNvPr id="29" name="Freeform 8"/>
          <p:cNvSpPr/>
          <p:nvPr/>
        </p:nvSpPr>
        <p:spPr>
          <a:xfrm>
            <a:off x="260684" y="9578528"/>
            <a:ext cx="1168758" cy="458913"/>
          </a:xfrm>
          <a:custGeom>
            <a:avLst/>
            <a:gdLst/>
            <a:ahLst/>
            <a:cxnLst/>
            <a:rect l="l" t="t" r="r" b="b"/>
            <a:pathLst>
              <a:path w="765553" h="308353">
                <a:moveTo>
                  <a:pt x="0" y="0"/>
                </a:moveTo>
                <a:lnTo>
                  <a:pt x="765553" y="0"/>
                </a:lnTo>
                <a:lnTo>
                  <a:pt x="765553" y="308352"/>
                </a:lnTo>
                <a:lnTo>
                  <a:pt x="0" y="3083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D3C70293-0D6B-88BF-C79F-86320E833E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52266" y="3919326"/>
            <a:ext cx="5029200" cy="4789997"/>
          </a:xfrm>
          <a:prstGeom prst="rect">
            <a:avLst/>
          </a:prstGeom>
        </p:spPr>
      </p:pic>
      <p:sp>
        <p:nvSpPr>
          <p:cNvPr id="3" name="Freeform 3"/>
          <p:cNvSpPr/>
          <p:nvPr/>
        </p:nvSpPr>
        <p:spPr>
          <a:xfrm>
            <a:off x="1509453" y="4752269"/>
            <a:ext cx="1477821" cy="1639452"/>
          </a:xfrm>
          <a:custGeom>
            <a:avLst/>
            <a:gdLst/>
            <a:ahLst/>
            <a:cxnLst/>
            <a:rect l="l" t="t" r="r" b="b"/>
            <a:pathLst>
              <a:path w="1477821" h="1639452">
                <a:moveTo>
                  <a:pt x="0" y="0"/>
                </a:moveTo>
                <a:lnTo>
                  <a:pt x="1477821" y="0"/>
                </a:lnTo>
                <a:lnTo>
                  <a:pt x="1477821" y="1639452"/>
                </a:lnTo>
                <a:lnTo>
                  <a:pt x="0" y="1639452"/>
                </a:lnTo>
                <a:lnTo>
                  <a:pt x="0" y="0"/>
                </a:lnTo>
                <a:close/>
              </a:path>
            </a:pathLst>
          </a:custGeom>
          <a:blipFill>
            <a:blip r:embed="rId3"/>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p>
      <p:sp>
        <p:nvSpPr>
          <p:cNvPr id="4" name="Freeform 4"/>
          <p:cNvSpPr/>
          <p:nvPr/>
        </p:nvSpPr>
        <p:spPr>
          <a:xfrm>
            <a:off x="4885207" y="4659864"/>
            <a:ext cx="1476895" cy="1638993"/>
          </a:xfrm>
          <a:custGeom>
            <a:avLst/>
            <a:gdLst/>
            <a:ahLst/>
            <a:cxnLst/>
            <a:rect l="l" t="t" r="r" b="b"/>
            <a:pathLst>
              <a:path w="1476895" h="1638993">
                <a:moveTo>
                  <a:pt x="0" y="0"/>
                </a:moveTo>
                <a:lnTo>
                  <a:pt x="1476895" y="0"/>
                </a:lnTo>
                <a:lnTo>
                  <a:pt x="1476895" y="1638993"/>
                </a:lnTo>
                <a:lnTo>
                  <a:pt x="0" y="1638993"/>
                </a:lnTo>
                <a:lnTo>
                  <a:pt x="0" y="0"/>
                </a:lnTo>
                <a:close/>
              </a:path>
            </a:pathLst>
          </a:custGeom>
          <a:blipFill>
            <a:blip r:embed="rId4"/>
            <a:stretch>
              <a:fillRect/>
            </a:stretch>
          </a:blipFill>
        </p:spPr>
      </p:sp>
      <p:sp>
        <p:nvSpPr>
          <p:cNvPr id="5" name="Freeform 5"/>
          <p:cNvSpPr/>
          <p:nvPr/>
        </p:nvSpPr>
        <p:spPr>
          <a:xfrm>
            <a:off x="8392549" y="4539162"/>
            <a:ext cx="1476895" cy="1638993"/>
          </a:xfrm>
          <a:custGeom>
            <a:avLst/>
            <a:gdLst/>
            <a:ahLst/>
            <a:cxnLst/>
            <a:rect l="l" t="t" r="r" b="b"/>
            <a:pathLst>
              <a:path w="1476895" h="1638993">
                <a:moveTo>
                  <a:pt x="0" y="0"/>
                </a:moveTo>
                <a:lnTo>
                  <a:pt x="1476894" y="0"/>
                </a:lnTo>
                <a:lnTo>
                  <a:pt x="1476894" y="1638993"/>
                </a:lnTo>
                <a:lnTo>
                  <a:pt x="0" y="1638993"/>
                </a:lnTo>
                <a:lnTo>
                  <a:pt x="0" y="0"/>
                </a:lnTo>
                <a:close/>
              </a:path>
            </a:pathLst>
          </a:custGeom>
          <a:blipFill>
            <a:blip r:embed="rId5"/>
            <a:stretch>
              <a:fillRect/>
            </a:stretch>
          </a:blipFill>
        </p:spPr>
      </p:sp>
      <p:sp>
        <p:nvSpPr>
          <p:cNvPr id="6" name="Freeform 6"/>
          <p:cNvSpPr/>
          <p:nvPr/>
        </p:nvSpPr>
        <p:spPr>
          <a:xfrm>
            <a:off x="8392549" y="7471108"/>
            <a:ext cx="1476895" cy="1638993"/>
          </a:xfrm>
          <a:custGeom>
            <a:avLst/>
            <a:gdLst/>
            <a:ahLst/>
            <a:cxnLst/>
            <a:rect l="l" t="t" r="r" b="b"/>
            <a:pathLst>
              <a:path w="1476895" h="1638993">
                <a:moveTo>
                  <a:pt x="0" y="0"/>
                </a:moveTo>
                <a:lnTo>
                  <a:pt x="1476894" y="0"/>
                </a:lnTo>
                <a:lnTo>
                  <a:pt x="1476894" y="1638993"/>
                </a:lnTo>
                <a:lnTo>
                  <a:pt x="0" y="1638993"/>
                </a:lnTo>
                <a:lnTo>
                  <a:pt x="0" y="0"/>
                </a:lnTo>
                <a:close/>
              </a:path>
            </a:pathLst>
          </a:custGeom>
          <a:blipFill>
            <a:blip r:embed="rId6"/>
            <a:stretch>
              <a:fillRect/>
            </a:stretch>
          </a:blipFill>
        </p:spPr>
      </p:sp>
      <p:sp>
        <p:nvSpPr>
          <p:cNvPr id="7" name="Freeform 7"/>
          <p:cNvSpPr/>
          <p:nvPr/>
        </p:nvSpPr>
        <p:spPr>
          <a:xfrm>
            <a:off x="4987728" y="7410294"/>
            <a:ext cx="1476895" cy="1638993"/>
          </a:xfrm>
          <a:custGeom>
            <a:avLst/>
            <a:gdLst/>
            <a:ahLst/>
            <a:cxnLst/>
            <a:rect l="l" t="t" r="r" b="b"/>
            <a:pathLst>
              <a:path w="1476895" h="1638993">
                <a:moveTo>
                  <a:pt x="0" y="0"/>
                </a:moveTo>
                <a:lnTo>
                  <a:pt x="1476895" y="0"/>
                </a:lnTo>
                <a:lnTo>
                  <a:pt x="1476895" y="1638993"/>
                </a:lnTo>
                <a:lnTo>
                  <a:pt x="0" y="1638993"/>
                </a:lnTo>
                <a:lnTo>
                  <a:pt x="0" y="0"/>
                </a:lnTo>
                <a:close/>
              </a:path>
            </a:pathLst>
          </a:custGeom>
          <a:blipFill>
            <a:blip r:embed="rId7"/>
            <a:stretch>
              <a:fillRect/>
            </a:stretch>
          </a:blipFill>
        </p:spPr>
      </p:sp>
      <p:sp>
        <p:nvSpPr>
          <p:cNvPr id="8" name="Freeform 8"/>
          <p:cNvSpPr/>
          <p:nvPr/>
        </p:nvSpPr>
        <p:spPr>
          <a:xfrm>
            <a:off x="1509452" y="7385986"/>
            <a:ext cx="1477821" cy="1639452"/>
          </a:xfrm>
          <a:custGeom>
            <a:avLst/>
            <a:gdLst/>
            <a:ahLst/>
            <a:cxnLst/>
            <a:rect l="l" t="t" r="r" b="b"/>
            <a:pathLst>
              <a:path w="1477821" h="1639452">
                <a:moveTo>
                  <a:pt x="0" y="0"/>
                </a:moveTo>
                <a:lnTo>
                  <a:pt x="1477821" y="0"/>
                </a:lnTo>
                <a:lnTo>
                  <a:pt x="1477821" y="1639452"/>
                </a:lnTo>
                <a:lnTo>
                  <a:pt x="0" y="1639452"/>
                </a:lnTo>
                <a:lnTo>
                  <a:pt x="0" y="0"/>
                </a:lnTo>
                <a:close/>
              </a:path>
            </a:pathLst>
          </a:custGeom>
          <a:blipFill>
            <a:blip r:embed="rId8"/>
            <a:stretch>
              <a:fillRect/>
            </a:stretch>
          </a:blipFill>
        </p:spPr>
      </p:sp>
      <p:sp>
        <p:nvSpPr>
          <p:cNvPr id="9" name="Freeform 9"/>
          <p:cNvSpPr/>
          <p:nvPr/>
        </p:nvSpPr>
        <p:spPr>
          <a:xfrm>
            <a:off x="7261458" y="5389100"/>
            <a:ext cx="353291" cy="353291"/>
          </a:xfrm>
          <a:custGeom>
            <a:avLst/>
            <a:gdLst/>
            <a:ahLst/>
            <a:cxnLst/>
            <a:rect l="l" t="t" r="r" b="b"/>
            <a:pathLst>
              <a:path w="353291" h="353291">
                <a:moveTo>
                  <a:pt x="0" y="0"/>
                </a:moveTo>
                <a:lnTo>
                  <a:pt x="353291" y="0"/>
                </a:lnTo>
                <a:lnTo>
                  <a:pt x="353291" y="353291"/>
                </a:lnTo>
                <a:lnTo>
                  <a:pt x="0" y="353291"/>
                </a:lnTo>
                <a:lnTo>
                  <a:pt x="0" y="0"/>
                </a:lnTo>
                <a:close/>
              </a:path>
            </a:pathLst>
          </a:custGeom>
          <a:blipFill>
            <a:blip r:embed="rId9"/>
            <a:stretch>
              <a:fillRect/>
            </a:stretch>
          </a:blipFill>
        </p:spPr>
      </p:sp>
      <p:sp>
        <p:nvSpPr>
          <p:cNvPr id="10" name="Freeform 10"/>
          <p:cNvSpPr/>
          <p:nvPr/>
        </p:nvSpPr>
        <p:spPr>
          <a:xfrm>
            <a:off x="3768944" y="5438322"/>
            <a:ext cx="285404" cy="285404"/>
          </a:xfrm>
          <a:custGeom>
            <a:avLst/>
            <a:gdLst/>
            <a:ahLst/>
            <a:cxnLst/>
            <a:rect l="l" t="t" r="r" b="b"/>
            <a:pathLst>
              <a:path w="285404" h="285404">
                <a:moveTo>
                  <a:pt x="0" y="0"/>
                </a:moveTo>
                <a:lnTo>
                  <a:pt x="285403" y="0"/>
                </a:lnTo>
                <a:lnTo>
                  <a:pt x="285403" y="285404"/>
                </a:lnTo>
                <a:lnTo>
                  <a:pt x="0" y="2854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3696429" y="5445416"/>
            <a:ext cx="353291" cy="353291"/>
          </a:xfrm>
          <a:custGeom>
            <a:avLst/>
            <a:gdLst/>
            <a:ahLst/>
            <a:cxnLst/>
            <a:rect l="l" t="t" r="r" b="b"/>
            <a:pathLst>
              <a:path w="353291" h="353291">
                <a:moveTo>
                  <a:pt x="0" y="0"/>
                </a:moveTo>
                <a:lnTo>
                  <a:pt x="353291" y="0"/>
                </a:lnTo>
                <a:lnTo>
                  <a:pt x="353291" y="353291"/>
                </a:lnTo>
                <a:lnTo>
                  <a:pt x="0" y="353291"/>
                </a:lnTo>
                <a:lnTo>
                  <a:pt x="0" y="0"/>
                </a:lnTo>
                <a:close/>
              </a:path>
            </a:pathLst>
          </a:custGeom>
          <a:blipFill>
            <a:blip r:embed="rId9"/>
            <a:stretch>
              <a:fillRect/>
            </a:stretch>
          </a:blipFill>
        </p:spPr>
      </p:sp>
      <p:sp>
        <p:nvSpPr>
          <p:cNvPr id="12" name="Freeform 12"/>
          <p:cNvSpPr/>
          <p:nvPr/>
        </p:nvSpPr>
        <p:spPr>
          <a:xfrm>
            <a:off x="7308803" y="5455773"/>
            <a:ext cx="285404" cy="285404"/>
          </a:xfrm>
          <a:custGeom>
            <a:avLst/>
            <a:gdLst/>
            <a:ahLst/>
            <a:cxnLst/>
            <a:rect l="l" t="t" r="r" b="b"/>
            <a:pathLst>
              <a:path w="285404" h="285404">
                <a:moveTo>
                  <a:pt x="0" y="0"/>
                </a:moveTo>
                <a:lnTo>
                  <a:pt x="285403" y="0"/>
                </a:lnTo>
                <a:lnTo>
                  <a:pt x="285403" y="285404"/>
                </a:lnTo>
                <a:lnTo>
                  <a:pt x="0" y="285404"/>
                </a:lnTo>
                <a:lnTo>
                  <a:pt x="0" y="0"/>
                </a:lnTo>
                <a:close/>
              </a:path>
            </a:pathLst>
          </a:custGeom>
          <a:blipFill>
            <a:blip r:embed="rId10">
              <a:extLst>
                <a:ext uri="{96DAC541-7B7A-43D3-8B79-37D633B846F1}">
                  <asvg:svgBlip xmlns:asvg="http://schemas.microsoft.com/office/drawing/2016/SVG/main" r:embed="rId12"/>
                </a:ext>
              </a:extLst>
            </a:blip>
            <a:stretch>
              <a:fillRect/>
            </a:stretch>
          </a:blipFill>
        </p:spPr>
      </p:sp>
      <p:sp>
        <p:nvSpPr>
          <p:cNvPr id="13" name="Freeform 13"/>
          <p:cNvSpPr/>
          <p:nvPr/>
        </p:nvSpPr>
        <p:spPr>
          <a:xfrm>
            <a:off x="16472544" y="5821178"/>
            <a:ext cx="354668" cy="353291"/>
          </a:xfrm>
          <a:custGeom>
            <a:avLst/>
            <a:gdLst/>
            <a:ahLst/>
            <a:cxnLst/>
            <a:rect l="l" t="t" r="r" b="b"/>
            <a:pathLst>
              <a:path w="354668" h="353291">
                <a:moveTo>
                  <a:pt x="0" y="0"/>
                </a:moveTo>
                <a:lnTo>
                  <a:pt x="354667" y="0"/>
                </a:lnTo>
                <a:lnTo>
                  <a:pt x="354667" y="353291"/>
                </a:lnTo>
                <a:lnTo>
                  <a:pt x="0" y="353291"/>
                </a:lnTo>
                <a:lnTo>
                  <a:pt x="0" y="0"/>
                </a:lnTo>
                <a:close/>
              </a:path>
            </a:pathLst>
          </a:custGeom>
          <a:blipFill>
            <a:blip r:embed="rId13"/>
            <a:stretch>
              <a:fillRect/>
            </a:stretch>
          </a:blipFill>
        </p:spPr>
      </p:sp>
      <p:sp>
        <p:nvSpPr>
          <p:cNvPr id="14" name="Freeform 14"/>
          <p:cNvSpPr/>
          <p:nvPr/>
        </p:nvSpPr>
        <p:spPr>
          <a:xfrm>
            <a:off x="8952353" y="7100582"/>
            <a:ext cx="286789" cy="285404"/>
          </a:xfrm>
          <a:custGeom>
            <a:avLst/>
            <a:gdLst/>
            <a:ahLst/>
            <a:cxnLst/>
            <a:rect l="l" t="t" r="r" b="b"/>
            <a:pathLst>
              <a:path w="286789" h="285404">
                <a:moveTo>
                  <a:pt x="0" y="0"/>
                </a:moveTo>
                <a:lnTo>
                  <a:pt x="286790" y="0"/>
                </a:lnTo>
                <a:lnTo>
                  <a:pt x="286790" y="285403"/>
                </a:lnTo>
                <a:lnTo>
                  <a:pt x="0" y="28540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3493260" y="8043214"/>
            <a:ext cx="353291" cy="354668"/>
          </a:xfrm>
          <a:custGeom>
            <a:avLst/>
            <a:gdLst/>
            <a:ahLst/>
            <a:cxnLst/>
            <a:rect l="l" t="t" r="r" b="b"/>
            <a:pathLst>
              <a:path w="353291" h="354668">
                <a:moveTo>
                  <a:pt x="0" y="0"/>
                </a:moveTo>
                <a:lnTo>
                  <a:pt x="353291" y="0"/>
                </a:lnTo>
                <a:lnTo>
                  <a:pt x="353291" y="354668"/>
                </a:lnTo>
                <a:lnTo>
                  <a:pt x="0" y="354668"/>
                </a:lnTo>
                <a:lnTo>
                  <a:pt x="0" y="0"/>
                </a:lnTo>
                <a:close/>
              </a:path>
            </a:pathLst>
          </a:custGeom>
          <a:blipFill>
            <a:blip r:embed="rId16"/>
            <a:stretch>
              <a:fillRect/>
            </a:stretch>
          </a:blipFill>
        </p:spPr>
      </p:sp>
      <p:sp>
        <p:nvSpPr>
          <p:cNvPr id="16" name="Freeform 16"/>
          <p:cNvSpPr/>
          <p:nvPr/>
        </p:nvSpPr>
        <p:spPr>
          <a:xfrm>
            <a:off x="3587670" y="8062318"/>
            <a:ext cx="285404" cy="286789"/>
          </a:xfrm>
          <a:custGeom>
            <a:avLst/>
            <a:gdLst/>
            <a:ahLst/>
            <a:cxnLst/>
            <a:rect l="l" t="t" r="r" b="b"/>
            <a:pathLst>
              <a:path w="285404" h="286789">
                <a:moveTo>
                  <a:pt x="0" y="0"/>
                </a:moveTo>
                <a:lnTo>
                  <a:pt x="285403" y="0"/>
                </a:lnTo>
                <a:lnTo>
                  <a:pt x="285403" y="286789"/>
                </a:lnTo>
                <a:lnTo>
                  <a:pt x="0" y="28678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7" name="Freeform 17"/>
          <p:cNvSpPr/>
          <p:nvPr/>
        </p:nvSpPr>
        <p:spPr>
          <a:xfrm>
            <a:off x="7206807" y="8104452"/>
            <a:ext cx="354650" cy="353291"/>
          </a:xfrm>
          <a:custGeom>
            <a:avLst/>
            <a:gdLst/>
            <a:ahLst/>
            <a:cxnLst/>
            <a:rect l="l" t="t" r="r" b="b"/>
            <a:pathLst>
              <a:path w="354650" h="353291">
                <a:moveTo>
                  <a:pt x="0" y="0"/>
                </a:moveTo>
                <a:lnTo>
                  <a:pt x="354651" y="0"/>
                </a:lnTo>
                <a:lnTo>
                  <a:pt x="354651" y="353291"/>
                </a:lnTo>
                <a:lnTo>
                  <a:pt x="0" y="353291"/>
                </a:lnTo>
                <a:lnTo>
                  <a:pt x="0" y="0"/>
                </a:lnTo>
                <a:close/>
              </a:path>
            </a:pathLst>
          </a:custGeom>
          <a:blipFill>
            <a:blip r:embed="rId19"/>
            <a:stretch>
              <a:fillRect/>
            </a:stretch>
          </a:blipFill>
        </p:spPr>
      </p:sp>
      <p:sp>
        <p:nvSpPr>
          <p:cNvPr id="18" name="Freeform 18"/>
          <p:cNvSpPr/>
          <p:nvPr/>
        </p:nvSpPr>
        <p:spPr>
          <a:xfrm>
            <a:off x="7285760" y="8147903"/>
            <a:ext cx="286789" cy="285404"/>
          </a:xfrm>
          <a:custGeom>
            <a:avLst/>
            <a:gdLst/>
            <a:ahLst/>
            <a:cxnLst/>
            <a:rect l="l" t="t" r="r" b="b"/>
            <a:pathLst>
              <a:path w="286789" h="285404">
                <a:moveTo>
                  <a:pt x="0" y="0"/>
                </a:moveTo>
                <a:lnTo>
                  <a:pt x="286789" y="0"/>
                </a:lnTo>
                <a:lnTo>
                  <a:pt x="286789" y="285404"/>
                </a:lnTo>
                <a:lnTo>
                  <a:pt x="0" y="28540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grpSp>
        <p:nvGrpSpPr>
          <p:cNvPr id="22" name="Group 22"/>
          <p:cNvGrpSpPr/>
          <p:nvPr/>
        </p:nvGrpSpPr>
        <p:grpSpPr>
          <a:xfrm>
            <a:off x="15263544" y="8320589"/>
            <a:ext cx="2672083" cy="388734"/>
            <a:chOff x="0" y="-9525"/>
            <a:chExt cx="3562777" cy="518313"/>
          </a:xfrm>
        </p:grpSpPr>
        <p:sp>
          <p:nvSpPr>
            <p:cNvPr id="23" name="TextBox 23"/>
            <p:cNvSpPr txBox="1"/>
            <p:nvPr/>
          </p:nvSpPr>
          <p:spPr>
            <a:xfrm>
              <a:off x="495069" y="-9525"/>
              <a:ext cx="2624420" cy="257848"/>
            </a:xfrm>
            <a:prstGeom prst="rect">
              <a:avLst/>
            </a:prstGeom>
          </p:spPr>
          <p:txBody>
            <a:bodyPr lIns="0" tIns="0" rIns="0" bIns="0" rtlCol="0" anchor="t">
              <a:spAutoFit/>
            </a:bodyPr>
            <a:lstStyle/>
            <a:p>
              <a:pPr>
                <a:lnSpc>
                  <a:spcPts val="1537"/>
                </a:lnSpc>
              </a:pPr>
              <a:endParaRPr lang="en-US" sz="1450" b="1" dirty="0">
                <a:solidFill>
                  <a:srgbClr val="000000"/>
                </a:solidFill>
                <a:latin typeface="Calibri (MS) Bold"/>
                <a:ea typeface="Calibri (MS) Bold"/>
                <a:cs typeface="Calibri (MS) Bold"/>
                <a:sym typeface="Calibri (MS) Bold"/>
              </a:endParaRPr>
            </a:p>
          </p:txBody>
        </p:sp>
        <p:sp>
          <p:nvSpPr>
            <p:cNvPr id="24" name="TextBox 24"/>
            <p:cNvSpPr txBox="1"/>
            <p:nvPr/>
          </p:nvSpPr>
          <p:spPr>
            <a:xfrm>
              <a:off x="0" y="250940"/>
              <a:ext cx="3562777" cy="257848"/>
            </a:xfrm>
            <a:prstGeom prst="rect">
              <a:avLst/>
            </a:prstGeom>
          </p:spPr>
          <p:txBody>
            <a:bodyPr lIns="0" tIns="0" rIns="0" bIns="0" rtlCol="0" anchor="t">
              <a:spAutoFit/>
            </a:bodyPr>
            <a:lstStyle/>
            <a:p>
              <a:pPr algn="l">
                <a:lnSpc>
                  <a:spcPts val="1537"/>
                </a:lnSpc>
              </a:pPr>
              <a:endParaRPr lang="en-US" sz="1450" b="1" dirty="0">
                <a:solidFill>
                  <a:srgbClr val="000000"/>
                </a:solidFill>
                <a:latin typeface="Calibri (MS) Bold"/>
                <a:ea typeface="Calibri (MS) Bold"/>
                <a:cs typeface="Calibri (MS) Bold"/>
                <a:sym typeface="Calibri (MS) Bold"/>
              </a:endParaRPr>
            </a:p>
          </p:txBody>
        </p:sp>
      </p:grpSp>
      <p:sp>
        <p:nvSpPr>
          <p:cNvPr id="25" name="TextBox 25"/>
          <p:cNvSpPr txBox="1"/>
          <p:nvPr/>
        </p:nvSpPr>
        <p:spPr>
          <a:xfrm>
            <a:off x="1509453" y="6460911"/>
            <a:ext cx="1828799" cy="284052"/>
          </a:xfrm>
          <a:prstGeom prst="rect">
            <a:avLst/>
          </a:prstGeom>
        </p:spPr>
        <p:txBody>
          <a:bodyPr wrap="square" lIns="0" tIns="0" rIns="0" bIns="0" rtlCol="0" anchor="t">
            <a:spAutoFit/>
          </a:bodyPr>
          <a:lstStyle/>
          <a:p>
            <a:pPr algn="l">
              <a:lnSpc>
                <a:spcPts val="2171"/>
              </a:lnSpc>
            </a:pPr>
            <a:r>
              <a:rPr lang="en-US" sz="2000" b="1" dirty="0">
                <a:solidFill>
                  <a:srgbClr val="000000"/>
                </a:solidFill>
                <a:latin typeface="Bodoni MT" panose="02070603080606020203" pitchFamily="18" charset="0"/>
                <a:ea typeface="Calibri (MS) Bold"/>
                <a:cs typeface="Calibri (MS) Bold"/>
                <a:sym typeface="Calibri (MS) Bold"/>
              </a:rPr>
              <a:t>SITE SURVEY</a:t>
            </a:r>
          </a:p>
        </p:txBody>
      </p:sp>
      <p:sp>
        <p:nvSpPr>
          <p:cNvPr id="27" name="TextBox 27"/>
          <p:cNvSpPr txBox="1"/>
          <p:nvPr/>
        </p:nvSpPr>
        <p:spPr>
          <a:xfrm>
            <a:off x="7503279" y="6217399"/>
            <a:ext cx="3417742" cy="1207831"/>
          </a:xfrm>
          <a:prstGeom prst="rect">
            <a:avLst/>
          </a:prstGeom>
        </p:spPr>
        <p:txBody>
          <a:bodyPr wrap="square" lIns="0" tIns="0" rIns="0" bIns="0" rtlCol="0" anchor="t">
            <a:spAutoFit/>
          </a:bodyPr>
          <a:lstStyle/>
          <a:p>
            <a:pPr algn="ctr">
              <a:lnSpc>
                <a:spcPct val="150000"/>
              </a:lnSpc>
            </a:pPr>
            <a:r>
              <a:rPr lang="en-US" b="1" dirty="0">
                <a:solidFill>
                  <a:srgbClr val="000000"/>
                </a:solidFill>
                <a:latin typeface="Bodoni MT" panose="02070603080606020203" pitchFamily="18" charset="0"/>
                <a:ea typeface="Calibri (MS) Bold"/>
                <a:cs typeface="Calibri (MS) Bold"/>
                <a:sym typeface="Calibri (MS) Bold"/>
              </a:rPr>
              <a:t>SUBMISSION OF SURVEY REPORT / </a:t>
            </a:r>
            <a:r>
              <a:rPr lang="en-US" b="1" dirty="0">
                <a:solidFill>
                  <a:srgbClr val="000000"/>
                </a:solidFill>
                <a:latin typeface="Calibri (MS) Bold"/>
                <a:ea typeface="Calibri (MS) Bold"/>
                <a:cs typeface="Calibri (MS) Bold"/>
                <a:sym typeface="Calibri (MS) Bold"/>
              </a:rPr>
              <a:t>RECOMMENDATIONS</a:t>
            </a:r>
          </a:p>
          <a:p>
            <a:pPr algn="ctr">
              <a:lnSpc>
                <a:spcPct val="150000"/>
              </a:lnSpc>
            </a:pPr>
            <a:endParaRPr lang="en-US" b="1" dirty="0">
              <a:solidFill>
                <a:srgbClr val="000000"/>
              </a:solidFill>
              <a:latin typeface="Bodoni MT" panose="02070603080606020203" pitchFamily="18" charset="0"/>
              <a:ea typeface="Calibri (MS) Bold"/>
              <a:cs typeface="Calibri (MS) Bold"/>
              <a:sym typeface="Calibri (MS) Bold"/>
            </a:endParaRPr>
          </a:p>
        </p:txBody>
      </p:sp>
      <p:sp>
        <p:nvSpPr>
          <p:cNvPr id="32" name="Freeform 32"/>
          <p:cNvSpPr/>
          <p:nvPr/>
        </p:nvSpPr>
        <p:spPr>
          <a:xfrm>
            <a:off x="14924480" y="1267501"/>
            <a:ext cx="2832752" cy="721606"/>
          </a:xfrm>
          <a:custGeom>
            <a:avLst/>
            <a:gdLst/>
            <a:ahLst/>
            <a:cxnLst/>
            <a:rect l="l" t="t" r="r" b="b"/>
            <a:pathLst>
              <a:path w="3857105" h="1054331">
                <a:moveTo>
                  <a:pt x="0" y="0"/>
                </a:moveTo>
                <a:lnTo>
                  <a:pt x="3857106" y="0"/>
                </a:lnTo>
                <a:lnTo>
                  <a:pt x="3857106" y="1054331"/>
                </a:lnTo>
                <a:lnTo>
                  <a:pt x="0" y="1054331"/>
                </a:lnTo>
                <a:lnTo>
                  <a:pt x="0" y="0"/>
                </a:lnTo>
                <a:close/>
              </a:path>
            </a:pathLst>
          </a:custGeom>
          <a:blipFill>
            <a:blip r:embed="rId22"/>
            <a:stretch>
              <a:fillRect/>
            </a:stretch>
          </a:blipFill>
        </p:spPr>
      </p:sp>
      <p:sp>
        <p:nvSpPr>
          <p:cNvPr id="33" name="Rectangle 32">
            <a:extLst>
              <a:ext uri="{FF2B5EF4-FFF2-40B4-BE49-F238E27FC236}">
                <a16:creationId xmlns:a16="http://schemas.microsoft.com/office/drawing/2014/main" id="{5A3F4CD6-C3AD-7EF8-0C60-3F5E19E490EC}"/>
              </a:ext>
            </a:extLst>
          </p:cNvPr>
          <p:cNvSpPr/>
          <p:nvPr/>
        </p:nvSpPr>
        <p:spPr>
          <a:xfrm>
            <a:off x="1" y="0"/>
            <a:ext cx="18288000" cy="828000"/>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4026"/>
              </a:lnSpc>
            </a:pPr>
            <a:r>
              <a:rPr lang="en-US" sz="4800" dirty="0">
                <a:solidFill>
                  <a:srgbClr val="EFEFEF"/>
                </a:solidFill>
                <a:latin typeface="Century" panose="02040604050505020304" pitchFamily="18" charset="0"/>
                <a:ea typeface="Crimson Pro Bold"/>
                <a:cs typeface="Crimson Pro Bold"/>
                <a:sym typeface="Crimson Pro Bold"/>
              </a:rPr>
              <a:t>P S I S Site Taking Up Procedure</a:t>
            </a:r>
          </a:p>
        </p:txBody>
      </p:sp>
      <p:pic>
        <p:nvPicPr>
          <p:cNvPr id="10242" name="Picture 2" descr="Pragati Security">
            <a:extLst>
              <a:ext uri="{FF2B5EF4-FFF2-40B4-BE49-F238E27FC236}">
                <a16:creationId xmlns:a16="http://schemas.microsoft.com/office/drawing/2014/main" id="{46B7CFA2-2A6A-0E6D-0887-7FC6B4FF70F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9754" y="1334464"/>
            <a:ext cx="10725809" cy="295275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500F855-6E52-7A56-56A1-92683930859C}"/>
              </a:ext>
            </a:extLst>
          </p:cNvPr>
          <p:cNvSpPr txBox="1"/>
          <p:nvPr/>
        </p:nvSpPr>
        <p:spPr>
          <a:xfrm>
            <a:off x="3938504" y="6283277"/>
            <a:ext cx="3370299" cy="741037"/>
          </a:xfrm>
          <a:prstGeom prst="rect">
            <a:avLst/>
          </a:prstGeom>
          <a:noFill/>
        </p:spPr>
        <p:txBody>
          <a:bodyPr wrap="square">
            <a:spAutoFit/>
          </a:bodyPr>
          <a:lstStyle/>
          <a:p>
            <a:pPr algn="ctr">
              <a:lnSpc>
                <a:spcPts val="2563"/>
              </a:lnSpc>
            </a:pPr>
            <a:r>
              <a:rPr lang="en-US" sz="1800" b="1" dirty="0">
                <a:solidFill>
                  <a:srgbClr val="000000"/>
                </a:solidFill>
                <a:latin typeface="Bodoni MT" panose="02070603080606020203" pitchFamily="18" charset="0"/>
                <a:ea typeface="Calibri (MS) Bold"/>
                <a:cs typeface="Calibri (MS) Bold"/>
                <a:sym typeface="Calibri (MS) Bold"/>
              </a:rPr>
              <a:t>FORMULATING SECURITY PLAN / DESIGN</a:t>
            </a:r>
          </a:p>
        </p:txBody>
      </p:sp>
      <p:sp>
        <p:nvSpPr>
          <p:cNvPr id="37" name="TextBox 36">
            <a:extLst>
              <a:ext uri="{FF2B5EF4-FFF2-40B4-BE49-F238E27FC236}">
                <a16:creationId xmlns:a16="http://schemas.microsoft.com/office/drawing/2014/main" id="{A34EE49A-592D-FF39-00DE-0EB58A7BDFC8}"/>
              </a:ext>
            </a:extLst>
          </p:cNvPr>
          <p:cNvSpPr txBox="1"/>
          <p:nvPr/>
        </p:nvSpPr>
        <p:spPr>
          <a:xfrm>
            <a:off x="440517" y="9051360"/>
            <a:ext cx="3615690" cy="884666"/>
          </a:xfrm>
          <a:prstGeom prst="rect">
            <a:avLst/>
          </a:prstGeom>
          <a:noFill/>
        </p:spPr>
        <p:txBody>
          <a:bodyPr wrap="square">
            <a:spAutoFit/>
          </a:bodyPr>
          <a:lstStyle/>
          <a:p>
            <a:pPr algn="ctr">
              <a:lnSpc>
                <a:spcPct val="150000"/>
              </a:lnSpc>
            </a:pPr>
            <a:r>
              <a:rPr lang="en-US" b="1" dirty="0">
                <a:solidFill>
                  <a:srgbClr val="000000"/>
                </a:solidFill>
                <a:latin typeface="Bodoni MT" panose="02070603080606020203" pitchFamily="18" charset="0"/>
                <a:ea typeface="Calibri (MS) Bold"/>
                <a:cs typeface="Calibri (MS) Bold"/>
                <a:sym typeface="Calibri (MS) Bold"/>
              </a:rPr>
              <a:t>REGULAR REVIEW AND UPGRADATION PLAN</a:t>
            </a:r>
          </a:p>
        </p:txBody>
      </p:sp>
      <p:sp>
        <p:nvSpPr>
          <p:cNvPr id="39" name="TextBox 38">
            <a:extLst>
              <a:ext uri="{FF2B5EF4-FFF2-40B4-BE49-F238E27FC236}">
                <a16:creationId xmlns:a16="http://schemas.microsoft.com/office/drawing/2014/main" id="{8D80992A-A75A-E099-4E1E-EB3A98BB73CF}"/>
              </a:ext>
            </a:extLst>
          </p:cNvPr>
          <p:cNvSpPr txBox="1"/>
          <p:nvPr/>
        </p:nvSpPr>
        <p:spPr>
          <a:xfrm>
            <a:off x="4963844" y="9153552"/>
            <a:ext cx="9212238" cy="357149"/>
          </a:xfrm>
          <a:prstGeom prst="rect">
            <a:avLst/>
          </a:prstGeom>
          <a:noFill/>
        </p:spPr>
        <p:txBody>
          <a:bodyPr wrap="square">
            <a:spAutoFit/>
          </a:bodyPr>
          <a:lstStyle/>
          <a:p>
            <a:pPr algn="l">
              <a:lnSpc>
                <a:spcPts val="2031"/>
              </a:lnSpc>
            </a:pPr>
            <a:r>
              <a:rPr lang="en-US" b="1" dirty="0">
                <a:solidFill>
                  <a:srgbClr val="000000"/>
                </a:solidFill>
                <a:latin typeface="Bodoni MT" panose="02070603080606020203" pitchFamily="18" charset="0"/>
                <a:ea typeface="Calibri (MS) Bold"/>
                <a:cs typeface="Calibri (MS) Bold"/>
                <a:sym typeface="Calibri (MS) Bold"/>
              </a:rPr>
              <a:t>DEPLOYMENT</a:t>
            </a:r>
          </a:p>
        </p:txBody>
      </p:sp>
      <p:sp>
        <p:nvSpPr>
          <p:cNvPr id="45" name="TextBox 44">
            <a:extLst>
              <a:ext uri="{FF2B5EF4-FFF2-40B4-BE49-F238E27FC236}">
                <a16:creationId xmlns:a16="http://schemas.microsoft.com/office/drawing/2014/main" id="{0EE41CEF-B5A7-7926-1AA7-153D3F4D364B}"/>
              </a:ext>
            </a:extLst>
          </p:cNvPr>
          <p:cNvSpPr txBox="1"/>
          <p:nvPr/>
        </p:nvSpPr>
        <p:spPr>
          <a:xfrm>
            <a:off x="7463273" y="9177988"/>
            <a:ext cx="3539319" cy="861774"/>
          </a:xfrm>
          <a:prstGeom prst="rect">
            <a:avLst/>
          </a:prstGeom>
          <a:noFill/>
        </p:spPr>
        <p:txBody>
          <a:bodyPr wrap="square">
            <a:spAutoFit/>
          </a:bodyPr>
          <a:lstStyle/>
          <a:p>
            <a:pPr algn="ctr"/>
            <a:r>
              <a:rPr lang="en-US" sz="1600" b="1" dirty="0">
                <a:latin typeface="Bodoni MT" panose="02070603080606020203" pitchFamily="18" charset="0"/>
              </a:rPr>
              <a:t>SIGNING UP POST &amp; SITE INSTRUCTIONS/SLA / AGREEMENT</a:t>
            </a:r>
          </a:p>
          <a:p>
            <a:pPr algn="ctr"/>
            <a:r>
              <a:rPr lang="en-US" sz="1600" b="1" dirty="0">
                <a:latin typeface="Bodoni MT" panose="02070603080606020203" pitchFamily="18" charset="0"/>
              </a:rPr>
              <a:t> </a:t>
            </a:r>
          </a:p>
        </p:txBody>
      </p:sp>
      <p:sp>
        <p:nvSpPr>
          <p:cNvPr id="48" name="Rectangle 47">
            <a:extLst>
              <a:ext uri="{FF2B5EF4-FFF2-40B4-BE49-F238E27FC236}">
                <a16:creationId xmlns:a16="http://schemas.microsoft.com/office/drawing/2014/main" id="{F60CEF3E-7F65-F1FD-7779-D36C7FEA9748}"/>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9301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29722" b="-29722"/>
            </a:stretch>
          </a:blipFill>
        </p:spPr>
        <p:txBody>
          <a:bodyPr/>
          <a:lstStyle/>
          <a:p>
            <a:endParaRPr lang="en-IN" dirty="0"/>
          </a:p>
        </p:txBody>
      </p:sp>
      <p:sp>
        <p:nvSpPr>
          <p:cNvPr id="4" name="Freeform 4"/>
          <p:cNvSpPr/>
          <p:nvPr/>
        </p:nvSpPr>
        <p:spPr>
          <a:xfrm>
            <a:off x="203068" y="9412680"/>
            <a:ext cx="1152856" cy="464352"/>
          </a:xfrm>
          <a:custGeom>
            <a:avLst/>
            <a:gdLst/>
            <a:ahLst/>
            <a:cxnLst/>
            <a:rect l="l" t="t" r="r" b="b"/>
            <a:pathLst>
              <a:path w="1152856" h="464352">
                <a:moveTo>
                  <a:pt x="0" y="0"/>
                </a:moveTo>
                <a:lnTo>
                  <a:pt x="1152856" y="0"/>
                </a:lnTo>
                <a:lnTo>
                  <a:pt x="1152856" y="464353"/>
                </a:lnTo>
                <a:lnTo>
                  <a:pt x="0" y="4643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342" y="1386888"/>
            <a:ext cx="9588423" cy="8763612"/>
          </a:xfrm>
          <a:custGeom>
            <a:avLst/>
            <a:gdLst/>
            <a:ahLst/>
            <a:cxnLst/>
            <a:rect l="l" t="t" r="r" b="b"/>
            <a:pathLst>
              <a:path w="9588423" h="8763612">
                <a:moveTo>
                  <a:pt x="0" y="0"/>
                </a:moveTo>
                <a:lnTo>
                  <a:pt x="9588423" y="0"/>
                </a:lnTo>
                <a:lnTo>
                  <a:pt x="9588423" y="8763613"/>
                </a:lnTo>
                <a:lnTo>
                  <a:pt x="0" y="8763613"/>
                </a:lnTo>
                <a:lnTo>
                  <a:pt x="0" y="0"/>
                </a:lnTo>
                <a:close/>
              </a:path>
            </a:pathLst>
          </a:custGeom>
          <a:blipFill>
            <a:blip r:embed="rId5"/>
            <a:stretch>
              <a:fillRect l="-21223" t="-4999" r="-37102" b="-10413"/>
            </a:stretch>
          </a:blipFill>
        </p:spPr>
      </p:sp>
      <p:sp>
        <p:nvSpPr>
          <p:cNvPr id="10" name="Rectangle 9">
            <a:extLst>
              <a:ext uri="{FF2B5EF4-FFF2-40B4-BE49-F238E27FC236}">
                <a16:creationId xmlns:a16="http://schemas.microsoft.com/office/drawing/2014/main" id="{2D030A09-158A-4D0D-BA46-1E59AC143F37}"/>
              </a:ext>
            </a:extLst>
          </p:cNvPr>
          <p:cNvSpPr/>
          <p:nvPr/>
        </p:nvSpPr>
        <p:spPr>
          <a:xfrm>
            <a:off x="1" y="0"/>
            <a:ext cx="18288000" cy="828000"/>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4522"/>
              </a:lnSpc>
            </a:pPr>
            <a:r>
              <a:rPr lang="en-US" sz="4800" dirty="0">
                <a:solidFill>
                  <a:schemeClr val="bg1"/>
                </a:solidFill>
                <a:latin typeface="Century" panose="02040604050505020304" pitchFamily="18" charset="0"/>
                <a:ea typeface="Crimson Pro Bold"/>
                <a:cs typeface="Crimson Pro Bold"/>
                <a:sym typeface="Crimson Pro Bold"/>
              </a:rPr>
              <a:t>PSIS Process</a:t>
            </a:r>
          </a:p>
        </p:txBody>
      </p:sp>
      <p:sp>
        <p:nvSpPr>
          <p:cNvPr id="11" name="Freeform 3"/>
          <p:cNvSpPr/>
          <p:nvPr/>
        </p:nvSpPr>
        <p:spPr>
          <a:xfrm>
            <a:off x="15197024" y="940083"/>
            <a:ext cx="2678360" cy="780659"/>
          </a:xfrm>
          <a:custGeom>
            <a:avLst/>
            <a:gdLst/>
            <a:ahLst/>
            <a:cxnLst/>
            <a:rect l="l" t="t" r="r" b="b"/>
            <a:pathLst>
              <a:path w="3857105" h="1054331">
                <a:moveTo>
                  <a:pt x="0" y="0"/>
                </a:moveTo>
                <a:lnTo>
                  <a:pt x="3857106" y="0"/>
                </a:lnTo>
                <a:lnTo>
                  <a:pt x="3857106" y="1054331"/>
                </a:lnTo>
                <a:lnTo>
                  <a:pt x="0" y="1054331"/>
                </a:lnTo>
                <a:lnTo>
                  <a:pt x="0" y="0"/>
                </a:lnTo>
                <a:close/>
              </a:path>
            </a:pathLst>
          </a:custGeom>
          <a:blipFill>
            <a:blip r:embed="rId6"/>
            <a:stretch>
              <a:fillRect/>
            </a:stretch>
          </a:blipFill>
        </p:spPr>
      </p:sp>
      <p:sp>
        <p:nvSpPr>
          <p:cNvPr id="12" name="Rectangle 11">
            <a:extLst>
              <a:ext uri="{FF2B5EF4-FFF2-40B4-BE49-F238E27FC236}">
                <a16:creationId xmlns:a16="http://schemas.microsoft.com/office/drawing/2014/main" id="{0A6D9B5C-D43D-1DA0-A7F2-0190E20D1B5E}"/>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
        <p:nvSpPr>
          <p:cNvPr id="16" name="TextBox 15">
            <a:extLst>
              <a:ext uri="{FF2B5EF4-FFF2-40B4-BE49-F238E27FC236}">
                <a16:creationId xmlns:a16="http://schemas.microsoft.com/office/drawing/2014/main" id="{CC9844D7-EC2B-D85F-268D-EA249561CCE0}"/>
              </a:ext>
            </a:extLst>
          </p:cNvPr>
          <p:cNvSpPr txBox="1"/>
          <p:nvPr/>
        </p:nvSpPr>
        <p:spPr>
          <a:xfrm>
            <a:off x="9144000" y="1821878"/>
            <a:ext cx="9154340" cy="81213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3200" dirty="0">
                <a:latin typeface="Century" panose="02040604050505020304" pitchFamily="18" charset="0"/>
              </a:rPr>
              <a:t>We keep our people happy</a:t>
            </a:r>
          </a:p>
          <a:p>
            <a:pPr marL="285750" indent="-285750">
              <a:lnSpc>
                <a:spcPct val="150000"/>
              </a:lnSpc>
              <a:buFont typeface="Arial" panose="020B0604020202020204" pitchFamily="34" charset="0"/>
              <a:buChar char="•"/>
            </a:pPr>
            <a:r>
              <a:rPr lang="en-US" sz="3200" dirty="0">
                <a:latin typeface="Century" panose="02040604050505020304" pitchFamily="18" charset="0"/>
              </a:rPr>
              <a:t>Quarterly rewards on exceptional duty. </a:t>
            </a:r>
          </a:p>
          <a:p>
            <a:pPr marL="285750" indent="-285750">
              <a:lnSpc>
                <a:spcPct val="150000"/>
              </a:lnSpc>
              <a:buFont typeface="Arial" panose="020B0604020202020204" pitchFamily="34" charset="0"/>
              <a:buChar char="•"/>
            </a:pPr>
            <a:r>
              <a:rPr lang="en-US" sz="3200" dirty="0">
                <a:latin typeface="Century" panose="02040604050505020304" pitchFamily="18" charset="0"/>
              </a:rPr>
              <a:t>Management team support when  required. </a:t>
            </a:r>
          </a:p>
          <a:p>
            <a:pPr marL="285750" indent="-285750">
              <a:lnSpc>
                <a:spcPct val="150000"/>
              </a:lnSpc>
              <a:buFont typeface="Arial" panose="020B0604020202020204" pitchFamily="34" charset="0"/>
              <a:buChar char="•"/>
            </a:pPr>
            <a:r>
              <a:rPr lang="en-US" sz="3200" dirty="0">
                <a:latin typeface="Century" panose="02040604050505020304" pitchFamily="18" charset="0"/>
              </a:rPr>
              <a:t>100% statutory compliance  company.</a:t>
            </a:r>
          </a:p>
          <a:p>
            <a:pPr marL="285750" indent="-285750">
              <a:lnSpc>
                <a:spcPct val="150000"/>
              </a:lnSpc>
              <a:buFont typeface="Arial" panose="020B0604020202020204" pitchFamily="34" charset="0"/>
              <a:buChar char="•"/>
            </a:pPr>
            <a:r>
              <a:rPr lang="en-US" sz="3200" dirty="0">
                <a:latin typeface="Century" panose="02040604050505020304" pitchFamily="18" charset="0"/>
              </a:rPr>
              <a:t>Invoices submitted to the client are </a:t>
            </a:r>
          </a:p>
          <a:p>
            <a:pPr marL="285750" indent="-285750">
              <a:lnSpc>
                <a:spcPct val="150000"/>
              </a:lnSpc>
              <a:buFont typeface="Arial" panose="020B0604020202020204" pitchFamily="34" charset="0"/>
              <a:buChar char="•"/>
            </a:pPr>
            <a:r>
              <a:rPr lang="en-US" sz="3200" dirty="0">
                <a:latin typeface="Century" panose="02040604050505020304" pitchFamily="18" charset="0"/>
              </a:rPr>
              <a:t>supported by all compliance  documents.</a:t>
            </a:r>
          </a:p>
          <a:p>
            <a:pPr marL="285750" indent="-285750">
              <a:lnSpc>
                <a:spcPct val="150000"/>
              </a:lnSpc>
              <a:buFont typeface="Arial" panose="020B0604020202020204" pitchFamily="34" charset="0"/>
              <a:buChar char="•"/>
            </a:pPr>
            <a:r>
              <a:rPr lang="en-US" sz="3200" dirty="0">
                <a:latin typeface="Century" panose="02040604050505020304" pitchFamily="18" charset="0"/>
              </a:rPr>
              <a:t>Copy of documents pertaining to </a:t>
            </a:r>
          </a:p>
          <a:p>
            <a:pPr marL="285750" indent="-285750">
              <a:lnSpc>
                <a:spcPct val="150000"/>
              </a:lnSpc>
              <a:buFont typeface="Arial" panose="020B0604020202020204" pitchFamily="34" charset="0"/>
              <a:buChar char="•"/>
            </a:pPr>
            <a:r>
              <a:rPr lang="en-US" sz="3200" dirty="0">
                <a:latin typeface="Century" panose="02040604050505020304" pitchFamily="18" charset="0"/>
              </a:rPr>
              <a:t>deployed guards are shared with</a:t>
            </a:r>
          </a:p>
          <a:p>
            <a:pPr marL="285750" indent="-285750">
              <a:lnSpc>
                <a:spcPct val="150000"/>
              </a:lnSpc>
              <a:buFont typeface="Arial" panose="020B0604020202020204" pitchFamily="34" charset="0"/>
              <a:buChar char="•"/>
            </a:pPr>
            <a:r>
              <a:rPr lang="en-US" sz="3200" dirty="0">
                <a:latin typeface="Century" panose="02040604050505020304" pitchFamily="18" charset="0"/>
              </a:rPr>
              <a:t>client for reference Guard Force is provided with basic </a:t>
            </a:r>
          </a:p>
          <a:p>
            <a:pPr marL="285750" indent="-285750">
              <a:lnSpc>
                <a:spcPct val="150000"/>
              </a:lnSpc>
              <a:buFont typeface="Arial" panose="020B0604020202020204" pitchFamily="34" charset="0"/>
              <a:buChar char="•"/>
            </a:pPr>
            <a:r>
              <a:rPr lang="en-US" sz="3200" dirty="0">
                <a:latin typeface="Century" panose="02040604050505020304" pitchFamily="18" charset="0"/>
              </a:rPr>
              <a:t>security instruction manual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440" y="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29722" b="-29722"/>
            </a:stretch>
          </a:blipFill>
        </p:spPr>
        <p:txBody>
          <a:bodyPr/>
          <a:lstStyle/>
          <a:p>
            <a:endParaRPr lang="en-IN" dirty="0"/>
          </a:p>
        </p:txBody>
      </p:sp>
      <p:sp>
        <p:nvSpPr>
          <p:cNvPr id="3" name="Freeform 3"/>
          <p:cNvSpPr/>
          <p:nvPr/>
        </p:nvSpPr>
        <p:spPr>
          <a:xfrm>
            <a:off x="14859000" y="994516"/>
            <a:ext cx="2918586" cy="766085"/>
          </a:xfrm>
          <a:custGeom>
            <a:avLst/>
            <a:gdLst/>
            <a:ahLst/>
            <a:cxnLst/>
            <a:rect l="l" t="t" r="r" b="b"/>
            <a:pathLst>
              <a:path w="3857105" h="1054331">
                <a:moveTo>
                  <a:pt x="0" y="0"/>
                </a:moveTo>
                <a:lnTo>
                  <a:pt x="3857106" y="0"/>
                </a:lnTo>
                <a:lnTo>
                  <a:pt x="3857106" y="1054331"/>
                </a:lnTo>
                <a:lnTo>
                  <a:pt x="0" y="1054331"/>
                </a:lnTo>
                <a:lnTo>
                  <a:pt x="0" y="0"/>
                </a:lnTo>
                <a:close/>
              </a:path>
            </a:pathLst>
          </a:custGeom>
          <a:blipFill>
            <a:blip r:embed="rId3"/>
            <a:stretch>
              <a:fillRect/>
            </a:stretch>
          </a:blipFill>
        </p:spPr>
      </p:sp>
      <p:sp>
        <p:nvSpPr>
          <p:cNvPr id="4" name="Freeform 4"/>
          <p:cNvSpPr/>
          <p:nvPr/>
        </p:nvSpPr>
        <p:spPr>
          <a:xfrm>
            <a:off x="16725775" y="9459725"/>
            <a:ext cx="1067051" cy="429792"/>
          </a:xfrm>
          <a:custGeom>
            <a:avLst/>
            <a:gdLst/>
            <a:ahLst/>
            <a:cxnLst/>
            <a:rect l="l" t="t" r="r" b="b"/>
            <a:pathLst>
              <a:path w="1067051" h="429792">
                <a:moveTo>
                  <a:pt x="0" y="0"/>
                </a:moveTo>
                <a:lnTo>
                  <a:pt x="1067050" y="0"/>
                </a:lnTo>
                <a:lnTo>
                  <a:pt x="1067050" y="429792"/>
                </a:lnTo>
                <a:lnTo>
                  <a:pt x="0" y="429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119780" y="2062634"/>
            <a:ext cx="9419534" cy="8359837"/>
          </a:xfrm>
          <a:custGeom>
            <a:avLst/>
            <a:gdLst/>
            <a:ahLst/>
            <a:cxnLst/>
            <a:rect l="l" t="t" r="r" b="b"/>
            <a:pathLst>
              <a:path w="9419534" h="8359837">
                <a:moveTo>
                  <a:pt x="0" y="0"/>
                </a:moveTo>
                <a:lnTo>
                  <a:pt x="9419534" y="0"/>
                </a:lnTo>
                <a:lnTo>
                  <a:pt x="9419534" y="8359836"/>
                </a:lnTo>
                <a:lnTo>
                  <a:pt x="0" y="8359836"/>
                </a:lnTo>
                <a:lnTo>
                  <a:pt x="0" y="0"/>
                </a:lnTo>
                <a:close/>
              </a:path>
            </a:pathLst>
          </a:custGeom>
          <a:blipFill>
            <a:blip r:embed="rId6"/>
            <a:stretch>
              <a:fillRect/>
            </a:stretch>
          </a:blipFill>
        </p:spPr>
      </p:sp>
      <p:sp>
        <p:nvSpPr>
          <p:cNvPr id="9" name="TextBox 9"/>
          <p:cNvSpPr txBox="1"/>
          <p:nvPr/>
        </p:nvSpPr>
        <p:spPr>
          <a:xfrm>
            <a:off x="12050381" y="4367694"/>
            <a:ext cx="5061057" cy="279059"/>
          </a:xfrm>
          <a:prstGeom prst="rect">
            <a:avLst/>
          </a:prstGeom>
        </p:spPr>
        <p:txBody>
          <a:bodyPr lIns="0" tIns="0" rIns="0" bIns="0" rtlCol="0" anchor="t">
            <a:spAutoFit/>
          </a:bodyPr>
          <a:lstStyle/>
          <a:p>
            <a:pPr algn="l">
              <a:lnSpc>
                <a:spcPts val="1309"/>
              </a:lnSpc>
            </a:pPr>
            <a:endParaRPr/>
          </a:p>
        </p:txBody>
      </p:sp>
      <p:sp>
        <p:nvSpPr>
          <p:cNvPr id="10" name="TextBox 10"/>
          <p:cNvSpPr txBox="1"/>
          <p:nvPr/>
        </p:nvSpPr>
        <p:spPr>
          <a:xfrm>
            <a:off x="367020" y="1377558"/>
            <a:ext cx="11938895" cy="2666890"/>
          </a:xfrm>
          <a:prstGeom prst="rect">
            <a:avLst/>
          </a:prstGeom>
        </p:spPr>
        <p:txBody>
          <a:bodyPr lIns="0" tIns="0" rIns="0" bIns="0" rtlCol="0" anchor="t">
            <a:spAutoFit/>
          </a:bodyPr>
          <a:lstStyle/>
          <a:p>
            <a:pPr algn="ctr">
              <a:lnSpc>
                <a:spcPts val="4450"/>
              </a:lnSpc>
              <a:spcBef>
                <a:spcPct val="0"/>
              </a:spcBef>
            </a:pPr>
            <a:r>
              <a:rPr lang="en-US" sz="3179" b="1" dirty="0">
                <a:solidFill>
                  <a:srgbClr val="003876"/>
                </a:solidFill>
                <a:latin typeface="Crimson Pro Bold"/>
                <a:ea typeface="Crimson Pro Bold"/>
                <a:cs typeface="Crimson Pro Bold"/>
                <a:sym typeface="Crimson Pro Bold"/>
              </a:rPr>
              <a:t>Command &amp; Control Services  </a:t>
            </a:r>
          </a:p>
          <a:p>
            <a:pPr algn="just">
              <a:lnSpc>
                <a:spcPts val="4188"/>
              </a:lnSpc>
              <a:spcBef>
                <a:spcPct val="0"/>
              </a:spcBef>
            </a:pPr>
            <a:r>
              <a:rPr lang="en-US" sz="2991" dirty="0">
                <a:solidFill>
                  <a:srgbClr val="000000"/>
                </a:solidFill>
                <a:latin typeface="Crimson Pro"/>
                <a:ea typeface="Crimson Pro"/>
                <a:cs typeface="Crimson Pro"/>
                <a:sym typeface="Crimson Pro"/>
              </a:rPr>
              <a:t>       This service helps customers to integrate all existing or proposed physical security controls from various vendors into a single application. The system supports customer’s ground staff by enforcing automated rules from various systems.</a:t>
            </a:r>
          </a:p>
        </p:txBody>
      </p:sp>
      <p:sp>
        <p:nvSpPr>
          <p:cNvPr id="11" name="TextBox 11"/>
          <p:cNvSpPr txBox="1"/>
          <p:nvPr/>
        </p:nvSpPr>
        <p:spPr>
          <a:xfrm>
            <a:off x="306269" y="3916336"/>
            <a:ext cx="11518844" cy="2064365"/>
          </a:xfrm>
          <a:prstGeom prst="rect">
            <a:avLst/>
          </a:prstGeom>
        </p:spPr>
        <p:txBody>
          <a:bodyPr lIns="0" tIns="0" rIns="0" bIns="0" rtlCol="0" anchor="t">
            <a:spAutoFit/>
          </a:bodyPr>
          <a:lstStyle/>
          <a:p>
            <a:pPr algn="ctr">
              <a:lnSpc>
                <a:spcPts val="4419"/>
              </a:lnSpc>
              <a:spcBef>
                <a:spcPct val="0"/>
              </a:spcBef>
            </a:pPr>
            <a:r>
              <a:rPr lang="en-US" sz="3156" b="1" dirty="0">
                <a:solidFill>
                  <a:srgbClr val="003876"/>
                </a:solidFill>
                <a:latin typeface="Crimson Pro Bold"/>
                <a:ea typeface="Crimson Pro Bold"/>
                <a:cs typeface="Crimson Pro Bold"/>
                <a:sym typeface="Crimson Pro Bold"/>
              </a:rPr>
              <a:t>Access Control Services</a:t>
            </a:r>
          </a:p>
          <a:p>
            <a:pPr algn="just">
              <a:lnSpc>
                <a:spcPts val="3994"/>
              </a:lnSpc>
              <a:spcBef>
                <a:spcPct val="0"/>
              </a:spcBef>
            </a:pPr>
            <a:r>
              <a:rPr lang="en-US" sz="2852" dirty="0">
                <a:solidFill>
                  <a:srgbClr val="000000"/>
                </a:solidFill>
                <a:latin typeface="Crimson Pro"/>
                <a:ea typeface="Crimson Pro"/>
                <a:cs typeface="Crimson Pro"/>
                <a:sym typeface="Crimson Pro"/>
              </a:rPr>
              <a:t>        This service helps customers to build, integrate physical access control infrastructure. It helps customers to integrate all physical doors, entry/exit points, and other critical points access onto a single card.  </a:t>
            </a:r>
          </a:p>
        </p:txBody>
      </p:sp>
      <p:sp>
        <p:nvSpPr>
          <p:cNvPr id="12" name="TextBox 12"/>
          <p:cNvSpPr txBox="1"/>
          <p:nvPr/>
        </p:nvSpPr>
        <p:spPr>
          <a:xfrm>
            <a:off x="3352800" y="6286500"/>
            <a:ext cx="5648123" cy="493661"/>
          </a:xfrm>
          <a:prstGeom prst="rect">
            <a:avLst/>
          </a:prstGeom>
        </p:spPr>
        <p:txBody>
          <a:bodyPr wrap="square" lIns="0" tIns="0" rIns="0" bIns="0" rtlCol="0" anchor="t">
            <a:spAutoFit/>
          </a:bodyPr>
          <a:lstStyle/>
          <a:p>
            <a:pPr algn="ctr">
              <a:lnSpc>
                <a:spcPts val="4223"/>
              </a:lnSpc>
              <a:spcBef>
                <a:spcPct val="0"/>
              </a:spcBef>
            </a:pPr>
            <a:r>
              <a:rPr lang="en-US" sz="3016" b="1" dirty="0">
                <a:solidFill>
                  <a:srgbClr val="003876"/>
                </a:solidFill>
                <a:latin typeface="Crimson Pro Bold"/>
                <a:ea typeface="Crimson Pro Bold"/>
                <a:cs typeface="Crimson Pro Bold"/>
                <a:sym typeface="Crimson Pro Bold"/>
              </a:rPr>
              <a:t>Video Surveillance Services</a:t>
            </a:r>
          </a:p>
        </p:txBody>
      </p:sp>
      <p:sp>
        <p:nvSpPr>
          <p:cNvPr id="13" name="TextBox 13"/>
          <p:cNvSpPr txBox="1"/>
          <p:nvPr/>
        </p:nvSpPr>
        <p:spPr>
          <a:xfrm>
            <a:off x="367021" y="6886256"/>
            <a:ext cx="10615930" cy="2881943"/>
          </a:xfrm>
          <a:prstGeom prst="rect">
            <a:avLst/>
          </a:prstGeom>
        </p:spPr>
        <p:txBody>
          <a:bodyPr wrap="square" lIns="0" tIns="0" rIns="0" bIns="0" rtlCol="0" anchor="t">
            <a:spAutoFit/>
          </a:bodyPr>
          <a:lstStyle/>
          <a:p>
            <a:pPr algn="just">
              <a:lnSpc>
                <a:spcPts val="3759"/>
              </a:lnSpc>
              <a:spcBef>
                <a:spcPct val="0"/>
              </a:spcBef>
            </a:pPr>
            <a:r>
              <a:rPr lang="en-US" sz="2685" dirty="0">
                <a:solidFill>
                  <a:srgbClr val="000000"/>
                </a:solidFill>
                <a:latin typeface="Crimson Pro"/>
                <a:ea typeface="Crimson Pro"/>
                <a:cs typeface="Crimson Pro"/>
                <a:sym typeface="Crimson Pro"/>
              </a:rPr>
              <a:t>       This service helps customers to build intelligent video surveillance system infrastructure. The system also helps customers to focus on real-time incidents using artificial intelligence and enable anytime surveillance. This service helps customers to build, integrate physical access control infrastructure. It helps customer to integrate all physical doors, entry/exit points, and other critical points access.</a:t>
            </a:r>
          </a:p>
        </p:txBody>
      </p:sp>
      <p:sp>
        <p:nvSpPr>
          <p:cNvPr id="14" name="Rectangle 13">
            <a:extLst>
              <a:ext uri="{FF2B5EF4-FFF2-40B4-BE49-F238E27FC236}">
                <a16:creationId xmlns:a16="http://schemas.microsoft.com/office/drawing/2014/main" id="{6CF54E06-17C6-8642-7640-2B289DDFD428}"/>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
        <p:nvSpPr>
          <p:cNvPr id="15" name="Rectangle 14">
            <a:extLst>
              <a:ext uri="{FF2B5EF4-FFF2-40B4-BE49-F238E27FC236}">
                <a16:creationId xmlns:a16="http://schemas.microsoft.com/office/drawing/2014/main" id="{01DDF9CC-3B53-9046-457D-9FB51BD59E7A}"/>
              </a:ext>
            </a:extLst>
          </p:cNvPr>
          <p:cNvSpPr/>
          <p:nvPr/>
        </p:nvSpPr>
        <p:spPr>
          <a:xfrm>
            <a:off x="-48440" y="-5175"/>
            <a:ext cx="18336440" cy="766085"/>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3433"/>
              </a:lnSpc>
            </a:pPr>
            <a:r>
              <a:rPr lang="en-US" sz="4800" dirty="0">
                <a:solidFill>
                  <a:schemeClr val="bg1"/>
                </a:solidFill>
                <a:latin typeface="Century" panose="02040604050505020304" pitchFamily="18" charset="0"/>
                <a:ea typeface="Crimson Pro Bold"/>
                <a:cs typeface="Crimson Pro Bold"/>
                <a:sym typeface="Crimson Pro Bold"/>
              </a:rPr>
              <a:t>Technology Solution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839" y="-48295"/>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29722" b="-29722"/>
            </a:stretch>
          </a:blipFill>
        </p:spPr>
        <p:txBody>
          <a:bodyPr/>
          <a:lstStyle/>
          <a:p>
            <a:endParaRPr lang="en-IN" dirty="0"/>
          </a:p>
        </p:txBody>
      </p:sp>
      <p:sp>
        <p:nvSpPr>
          <p:cNvPr id="3" name="Freeform 3"/>
          <p:cNvSpPr/>
          <p:nvPr/>
        </p:nvSpPr>
        <p:spPr>
          <a:xfrm>
            <a:off x="14958220" y="1115195"/>
            <a:ext cx="2629940" cy="712491"/>
          </a:xfrm>
          <a:custGeom>
            <a:avLst/>
            <a:gdLst/>
            <a:ahLst/>
            <a:cxnLst/>
            <a:rect l="l" t="t" r="r" b="b"/>
            <a:pathLst>
              <a:path w="3857105" h="1054331">
                <a:moveTo>
                  <a:pt x="0" y="0"/>
                </a:moveTo>
                <a:lnTo>
                  <a:pt x="3857106" y="0"/>
                </a:lnTo>
                <a:lnTo>
                  <a:pt x="3857106" y="1054331"/>
                </a:lnTo>
                <a:lnTo>
                  <a:pt x="0" y="1054331"/>
                </a:lnTo>
                <a:lnTo>
                  <a:pt x="0" y="0"/>
                </a:lnTo>
                <a:close/>
              </a:path>
            </a:pathLst>
          </a:custGeom>
          <a:blipFill>
            <a:blip r:embed="rId3"/>
            <a:stretch>
              <a:fillRect/>
            </a:stretch>
          </a:blipFill>
        </p:spPr>
      </p:sp>
      <p:sp>
        <p:nvSpPr>
          <p:cNvPr id="4" name="Freeform 4"/>
          <p:cNvSpPr/>
          <p:nvPr/>
        </p:nvSpPr>
        <p:spPr>
          <a:xfrm>
            <a:off x="7081135" y="2977933"/>
            <a:ext cx="10178165" cy="6709864"/>
          </a:xfrm>
          <a:custGeom>
            <a:avLst/>
            <a:gdLst/>
            <a:ahLst/>
            <a:cxnLst/>
            <a:rect l="l" t="t" r="r" b="b"/>
            <a:pathLst>
              <a:path w="10178165" h="6709864">
                <a:moveTo>
                  <a:pt x="0" y="0"/>
                </a:moveTo>
                <a:lnTo>
                  <a:pt x="10178165" y="0"/>
                </a:lnTo>
                <a:lnTo>
                  <a:pt x="10178165" y="6709864"/>
                </a:lnTo>
                <a:lnTo>
                  <a:pt x="0" y="6709864"/>
                </a:lnTo>
                <a:lnTo>
                  <a:pt x="0" y="0"/>
                </a:lnTo>
                <a:close/>
              </a:path>
            </a:pathLst>
          </a:custGeom>
          <a:blipFill>
            <a:blip r:embed="rId4"/>
            <a:stretch>
              <a:fillRect/>
            </a:stretch>
          </a:blipFill>
        </p:spPr>
      </p:sp>
      <p:sp>
        <p:nvSpPr>
          <p:cNvPr id="5" name="Freeform 5"/>
          <p:cNvSpPr/>
          <p:nvPr/>
        </p:nvSpPr>
        <p:spPr>
          <a:xfrm>
            <a:off x="16610024" y="9490808"/>
            <a:ext cx="978136" cy="393978"/>
          </a:xfrm>
          <a:custGeom>
            <a:avLst/>
            <a:gdLst/>
            <a:ahLst/>
            <a:cxnLst/>
            <a:rect l="l" t="t" r="r" b="b"/>
            <a:pathLst>
              <a:path w="978136" h="393978">
                <a:moveTo>
                  <a:pt x="0" y="0"/>
                </a:moveTo>
                <a:lnTo>
                  <a:pt x="978136" y="0"/>
                </a:lnTo>
                <a:lnTo>
                  <a:pt x="978136" y="393978"/>
                </a:lnTo>
                <a:lnTo>
                  <a:pt x="0" y="393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10954" y="1324338"/>
            <a:ext cx="7150428" cy="8671274"/>
          </a:xfrm>
          <a:custGeom>
            <a:avLst/>
            <a:gdLst/>
            <a:ahLst/>
            <a:cxnLst/>
            <a:rect l="l" t="t" r="r" b="b"/>
            <a:pathLst>
              <a:path w="7150428" h="9114524">
                <a:moveTo>
                  <a:pt x="0" y="0"/>
                </a:moveTo>
                <a:lnTo>
                  <a:pt x="7150428" y="0"/>
                </a:lnTo>
                <a:lnTo>
                  <a:pt x="7150428" y="9114524"/>
                </a:lnTo>
                <a:lnTo>
                  <a:pt x="0" y="9114524"/>
                </a:lnTo>
                <a:lnTo>
                  <a:pt x="0" y="0"/>
                </a:lnTo>
                <a:close/>
              </a:path>
            </a:pathLst>
          </a:custGeom>
          <a:blipFill>
            <a:blip r:embed="rId7"/>
            <a:stretch>
              <a:fillRect l="-245" t="1" r="-888" b="-25172"/>
            </a:stretch>
          </a:blipFill>
        </p:spPr>
      </p:sp>
      <p:sp>
        <p:nvSpPr>
          <p:cNvPr id="10" name="TextBox 10"/>
          <p:cNvSpPr txBox="1"/>
          <p:nvPr/>
        </p:nvSpPr>
        <p:spPr>
          <a:xfrm>
            <a:off x="8014632" y="8233685"/>
            <a:ext cx="2181058" cy="620740"/>
          </a:xfrm>
          <a:prstGeom prst="rect">
            <a:avLst/>
          </a:prstGeom>
        </p:spPr>
        <p:txBody>
          <a:bodyPr wrap="square" lIns="0" tIns="0" rIns="0" bIns="0" rtlCol="0" anchor="t">
            <a:spAutoFit/>
          </a:bodyPr>
          <a:lstStyle/>
          <a:p>
            <a:pPr algn="ctr">
              <a:lnSpc>
                <a:spcPts val="2512"/>
              </a:lnSpc>
            </a:pPr>
            <a:r>
              <a:rPr lang="en-US" sz="1637">
                <a:solidFill>
                  <a:srgbClr val="000000"/>
                </a:solidFill>
                <a:latin typeface="Crimson Pro"/>
                <a:ea typeface="Crimson Pro"/>
                <a:cs typeface="Crimson Pro"/>
                <a:sym typeface="Crimson Pro"/>
              </a:rPr>
              <a:t>Compliances Operational Documents </a:t>
            </a:r>
          </a:p>
        </p:txBody>
      </p:sp>
      <p:sp>
        <p:nvSpPr>
          <p:cNvPr id="11" name="TextBox 11"/>
          <p:cNvSpPr txBox="1"/>
          <p:nvPr/>
        </p:nvSpPr>
        <p:spPr>
          <a:xfrm>
            <a:off x="9818831" y="6294765"/>
            <a:ext cx="1782004" cy="269882"/>
          </a:xfrm>
          <a:prstGeom prst="rect">
            <a:avLst/>
          </a:prstGeom>
        </p:spPr>
        <p:txBody>
          <a:bodyPr wrap="square" lIns="0" tIns="0" rIns="0" bIns="0" rtlCol="0" anchor="t">
            <a:spAutoFit/>
          </a:bodyPr>
          <a:lstStyle/>
          <a:p>
            <a:pPr algn="ctr">
              <a:lnSpc>
                <a:spcPts val="2292"/>
              </a:lnSpc>
            </a:pPr>
            <a:r>
              <a:rPr lang="en-US" sz="1637">
                <a:solidFill>
                  <a:srgbClr val="000000"/>
                </a:solidFill>
                <a:latin typeface="Crimson Pro"/>
                <a:ea typeface="Crimson Pro"/>
                <a:cs typeface="Crimson Pro"/>
                <a:sym typeface="Crimson Pro"/>
              </a:rPr>
              <a:t>Man Guarding</a:t>
            </a:r>
          </a:p>
        </p:txBody>
      </p:sp>
      <p:sp>
        <p:nvSpPr>
          <p:cNvPr id="12" name="TextBox 12"/>
          <p:cNvSpPr txBox="1"/>
          <p:nvPr/>
        </p:nvSpPr>
        <p:spPr>
          <a:xfrm>
            <a:off x="10821369" y="8016728"/>
            <a:ext cx="2697697" cy="967124"/>
          </a:xfrm>
          <a:prstGeom prst="rect">
            <a:avLst/>
          </a:prstGeom>
        </p:spPr>
        <p:txBody>
          <a:bodyPr wrap="square" lIns="0" tIns="0" rIns="0" bIns="0" rtlCol="0" anchor="t">
            <a:spAutoFit/>
          </a:bodyPr>
          <a:lstStyle/>
          <a:p>
            <a:pPr algn="ctr">
              <a:lnSpc>
                <a:spcPts val="2584"/>
              </a:lnSpc>
            </a:pPr>
            <a:r>
              <a:rPr lang="en-US" sz="1687">
                <a:solidFill>
                  <a:srgbClr val="000000"/>
                </a:solidFill>
                <a:latin typeface="Crimson Pro"/>
                <a:ea typeface="Crimson Pro"/>
                <a:cs typeface="Crimson Pro"/>
                <a:sym typeface="Crimson Pro"/>
              </a:rPr>
              <a:t>Guards Grooming &amp; Training Guards Knowledge ( Post &amp; Site ) Security Policy Knowledge </a:t>
            </a:r>
          </a:p>
        </p:txBody>
      </p:sp>
      <p:sp>
        <p:nvSpPr>
          <p:cNvPr id="13" name="TextBox 13"/>
          <p:cNvSpPr txBox="1"/>
          <p:nvPr/>
        </p:nvSpPr>
        <p:spPr>
          <a:xfrm>
            <a:off x="12011753" y="3976906"/>
            <a:ext cx="1974228" cy="613117"/>
          </a:xfrm>
          <a:prstGeom prst="rect">
            <a:avLst/>
          </a:prstGeom>
        </p:spPr>
        <p:txBody>
          <a:bodyPr wrap="square" lIns="0" tIns="0" rIns="0" bIns="0" rtlCol="0" anchor="t">
            <a:spAutoFit/>
          </a:bodyPr>
          <a:lstStyle/>
          <a:p>
            <a:pPr algn="ctr">
              <a:lnSpc>
                <a:spcPts val="2450"/>
              </a:lnSpc>
            </a:pPr>
            <a:r>
              <a:rPr lang="en-US" sz="1750" dirty="0">
                <a:solidFill>
                  <a:srgbClr val="000000"/>
                </a:solidFill>
                <a:latin typeface="Crimson Pro"/>
                <a:ea typeface="Crimson Pro"/>
                <a:cs typeface="Crimson Pro"/>
                <a:sym typeface="Crimson Pro"/>
              </a:rPr>
              <a:t>Physical Security Audit</a:t>
            </a:r>
          </a:p>
        </p:txBody>
      </p:sp>
      <p:sp>
        <p:nvSpPr>
          <p:cNvPr id="14" name="TextBox 14"/>
          <p:cNvSpPr txBox="1"/>
          <p:nvPr/>
        </p:nvSpPr>
        <p:spPr>
          <a:xfrm>
            <a:off x="14372406" y="6294765"/>
            <a:ext cx="1684802" cy="269882"/>
          </a:xfrm>
          <a:prstGeom prst="rect">
            <a:avLst/>
          </a:prstGeom>
        </p:spPr>
        <p:txBody>
          <a:bodyPr wrap="square" lIns="0" tIns="0" rIns="0" bIns="0" rtlCol="0" anchor="t">
            <a:spAutoFit/>
          </a:bodyPr>
          <a:lstStyle/>
          <a:p>
            <a:pPr algn="ctr">
              <a:lnSpc>
                <a:spcPts val="2292"/>
              </a:lnSpc>
            </a:pPr>
            <a:r>
              <a:rPr lang="en-US" sz="1637">
                <a:solidFill>
                  <a:srgbClr val="000000"/>
                </a:solidFill>
                <a:latin typeface="Crimson Pro"/>
                <a:ea typeface="Crimson Pro"/>
                <a:cs typeface="Crimson Pro"/>
                <a:sym typeface="Crimson Pro"/>
              </a:rPr>
              <a:t>Security Systems</a:t>
            </a:r>
          </a:p>
        </p:txBody>
      </p:sp>
      <p:sp>
        <p:nvSpPr>
          <p:cNvPr id="15" name="TextBox 15"/>
          <p:cNvSpPr txBox="1"/>
          <p:nvPr/>
        </p:nvSpPr>
        <p:spPr>
          <a:xfrm>
            <a:off x="14629360" y="8181305"/>
            <a:ext cx="2270970" cy="951931"/>
          </a:xfrm>
          <a:prstGeom prst="rect">
            <a:avLst/>
          </a:prstGeom>
        </p:spPr>
        <p:txBody>
          <a:bodyPr wrap="square" lIns="0" tIns="0" rIns="0" bIns="0" rtlCol="0" anchor="t">
            <a:spAutoFit/>
          </a:bodyPr>
          <a:lstStyle/>
          <a:p>
            <a:pPr algn="ctr">
              <a:lnSpc>
                <a:spcPts val="2548"/>
              </a:lnSpc>
              <a:spcBef>
                <a:spcPct val="0"/>
              </a:spcBef>
            </a:pPr>
            <a:r>
              <a:rPr lang="en-US" sz="1820" dirty="0">
                <a:solidFill>
                  <a:srgbClr val="000000"/>
                </a:solidFill>
                <a:latin typeface="Crimson Pro"/>
                <a:ea typeface="Crimson Pro"/>
                <a:cs typeface="Crimson Pro"/>
                <a:sym typeface="Crimson Pro"/>
              </a:rPr>
              <a:t>CCTV Access Control, Fire Systems, Intruders &amp; BMS System</a:t>
            </a:r>
          </a:p>
        </p:txBody>
      </p:sp>
      <p:sp>
        <p:nvSpPr>
          <p:cNvPr id="16" name="Rectangle 15">
            <a:extLst>
              <a:ext uri="{FF2B5EF4-FFF2-40B4-BE49-F238E27FC236}">
                <a16:creationId xmlns:a16="http://schemas.microsoft.com/office/drawing/2014/main" id="{17939E2A-D624-2E86-9126-C9208E880F64}"/>
              </a:ext>
            </a:extLst>
          </p:cNvPr>
          <p:cNvSpPr/>
          <p:nvPr/>
        </p:nvSpPr>
        <p:spPr>
          <a:xfrm>
            <a:off x="-48440" y="-43552"/>
            <a:ext cx="18336440" cy="766085"/>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3429"/>
              </a:lnSpc>
            </a:pPr>
            <a:r>
              <a:rPr lang="en-US" sz="4800" dirty="0">
                <a:solidFill>
                  <a:schemeClr val="bg1"/>
                </a:solidFill>
                <a:latin typeface="Century" panose="02040604050505020304" pitchFamily="18" charset="0"/>
                <a:ea typeface="Crimson Pro Bold"/>
                <a:cs typeface="Crimson Pro Bold"/>
                <a:sym typeface="Crimson Pro Bold"/>
              </a:rPr>
              <a:t>Security Audits</a:t>
            </a:r>
          </a:p>
        </p:txBody>
      </p:sp>
      <p:sp>
        <p:nvSpPr>
          <p:cNvPr id="17" name="Rectangle 16">
            <a:extLst>
              <a:ext uri="{FF2B5EF4-FFF2-40B4-BE49-F238E27FC236}">
                <a16:creationId xmlns:a16="http://schemas.microsoft.com/office/drawing/2014/main" id="{A4DE98CC-A446-8704-51D5-809F325F9683}"/>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29722" b="-29722"/>
            </a:stretch>
          </a:blipFill>
        </p:spPr>
        <p:txBody>
          <a:bodyPr/>
          <a:lstStyle/>
          <a:p>
            <a:endParaRPr lang="en-IN" dirty="0"/>
          </a:p>
        </p:txBody>
      </p:sp>
      <p:sp>
        <p:nvSpPr>
          <p:cNvPr id="3" name="Freeform 3"/>
          <p:cNvSpPr/>
          <p:nvPr/>
        </p:nvSpPr>
        <p:spPr>
          <a:xfrm>
            <a:off x="14782800" y="1186937"/>
            <a:ext cx="2906960" cy="813955"/>
          </a:xfrm>
          <a:custGeom>
            <a:avLst/>
            <a:gdLst/>
            <a:ahLst/>
            <a:cxnLst/>
            <a:rect l="l" t="t" r="r" b="b"/>
            <a:pathLst>
              <a:path w="3857105" h="1054331">
                <a:moveTo>
                  <a:pt x="0" y="0"/>
                </a:moveTo>
                <a:lnTo>
                  <a:pt x="3857106" y="0"/>
                </a:lnTo>
                <a:lnTo>
                  <a:pt x="3857106" y="1054331"/>
                </a:lnTo>
                <a:lnTo>
                  <a:pt x="0" y="1054331"/>
                </a:lnTo>
                <a:lnTo>
                  <a:pt x="0" y="0"/>
                </a:lnTo>
                <a:close/>
              </a:path>
            </a:pathLst>
          </a:custGeom>
          <a:blipFill>
            <a:blip r:embed="rId3"/>
            <a:stretch>
              <a:fillRect/>
            </a:stretch>
          </a:blipFill>
        </p:spPr>
      </p:sp>
      <p:sp>
        <p:nvSpPr>
          <p:cNvPr id="4" name="Freeform 4"/>
          <p:cNvSpPr/>
          <p:nvPr/>
        </p:nvSpPr>
        <p:spPr>
          <a:xfrm>
            <a:off x="390235" y="9258300"/>
            <a:ext cx="1276930" cy="513306"/>
          </a:xfrm>
          <a:custGeom>
            <a:avLst/>
            <a:gdLst/>
            <a:ahLst/>
            <a:cxnLst/>
            <a:rect l="l" t="t" r="r" b="b"/>
            <a:pathLst>
              <a:path w="1276930" h="513306">
                <a:moveTo>
                  <a:pt x="0" y="0"/>
                </a:moveTo>
                <a:lnTo>
                  <a:pt x="1276930" y="0"/>
                </a:lnTo>
                <a:lnTo>
                  <a:pt x="1276930" y="513306"/>
                </a:lnTo>
                <a:lnTo>
                  <a:pt x="0" y="513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389289" y="2466109"/>
            <a:ext cx="7947151" cy="8109539"/>
          </a:xfrm>
          <a:custGeom>
            <a:avLst/>
            <a:gdLst/>
            <a:ahLst/>
            <a:cxnLst/>
            <a:rect l="l" t="t" r="r" b="b"/>
            <a:pathLst>
              <a:path w="7947151" h="8109539">
                <a:moveTo>
                  <a:pt x="0" y="0"/>
                </a:moveTo>
                <a:lnTo>
                  <a:pt x="7947151" y="0"/>
                </a:lnTo>
                <a:lnTo>
                  <a:pt x="7947151" y="8109539"/>
                </a:lnTo>
                <a:lnTo>
                  <a:pt x="0" y="8109539"/>
                </a:lnTo>
                <a:lnTo>
                  <a:pt x="0" y="0"/>
                </a:lnTo>
                <a:close/>
              </a:path>
            </a:pathLst>
          </a:custGeom>
          <a:blipFill>
            <a:blip r:embed="rId6"/>
            <a:stretch>
              <a:fillRect l="-22449" t="-2468" r="-34492"/>
            </a:stretch>
          </a:blipFill>
        </p:spPr>
      </p:sp>
      <p:sp>
        <p:nvSpPr>
          <p:cNvPr id="9" name="Freeform 9"/>
          <p:cNvSpPr/>
          <p:nvPr/>
        </p:nvSpPr>
        <p:spPr>
          <a:xfrm>
            <a:off x="2971800" y="4376523"/>
            <a:ext cx="6665252" cy="6761950"/>
          </a:xfrm>
          <a:custGeom>
            <a:avLst/>
            <a:gdLst/>
            <a:ahLst/>
            <a:cxnLst/>
            <a:rect l="l" t="t" r="r" b="b"/>
            <a:pathLst>
              <a:path w="7027151" h="7027151">
                <a:moveTo>
                  <a:pt x="0" y="0"/>
                </a:moveTo>
                <a:lnTo>
                  <a:pt x="7027151" y="0"/>
                </a:lnTo>
                <a:lnTo>
                  <a:pt x="7027151" y="7027151"/>
                </a:lnTo>
                <a:lnTo>
                  <a:pt x="0" y="7027151"/>
                </a:lnTo>
                <a:lnTo>
                  <a:pt x="0" y="0"/>
                </a:lnTo>
                <a:close/>
              </a:path>
            </a:pathLst>
          </a:custGeom>
          <a:blipFill>
            <a:blip r:embed="rId7"/>
            <a:stretch>
              <a:fillRect/>
            </a:stretch>
          </a:blipFill>
        </p:spPr>
        <p:txBody>
          <a:bodyPr/>
          <a:lstStyle/>
          <a:p>
            <a:endParaRPr lang="en-IN" dirty="0"/>
          </a:p>
        </p:txBody>
      </p:sp>
      <p:sp>
        <p:nvSpPr>
          <p:cNvPr id="12" name="Rectangle 11">
            <a:extLst>
              <a:ext uri="{FF2B5EF4-FFF2-40B4-BE49-F238E27FC236}">
                <a16:creationId xmlns:a16="http://schemas.microsoft.com/office/drawing/2014/main" id="{B137B874-35BE-19FC-B8DA-1263360BE766}"/>
              </a:ext>
            </a:extLst>
          </p:cNvPr>
          <p:cNvSpPr/>
          <p:nvPr/>
        </p:nvSpPr>
        <p:spPr>
          <a:xfrm>
            <a:off x="-48440" y="-5175"/>
            <a:ext cx="18336440" cy="766085"/>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3429"/>
              </a:lnSpc>
            </a:pPr>
            <a:r>
              <a:rPr lang="en-US" sz="4800" dirty="0">
                <a:solidFill>
                  <a:schemeClr val="bg1"/>
                </a:solidFill>
                <a:latin typeface="Century" panose="02040604050505020304" pitchFamily="18" charset="0"/>
                <a:ea typeface="Crimson Pro Bold"/>
                <a:cs typeface="Crimson Pro Bold"/>
                <a:sym typeface="Crimson Pro Bold"/>
              </a:rPr>
              <a:t>Benefits Of Security Audits</a:t>
            </a:r>
          </a:p>
        </p:txBody>
      </p:sp>
      <p:sp>
        <p:nvSpPr>
          <p:cNvPr id="14" name="TextBox 13">
            <a:extLst>
              <a:ext uri="{FF2B5EF4-FFF2-40B4-BE49-F238E27FC236}">
                <a16:creationId xmlns:a16="http://schemas.microsoft.com/office/drawing/2014/main" id="{721FB4D5-9664-125B-E6A3-CCEBB1BF5904}"/>
              </a:ext>
            </a:extLst>
          </p:cNvPr>
          <p:cNvSpPr txBox="1"/>
          <p:nvPr/>
        </p:nvSpPr>
        <p:spPr>
          <a:xfrm>
            <a:off x="228599" y="1789610"/>
            <a:ext cx="12725401" cy="5262979"/>
          </a:xfrm>
          <a:prstGeom prst="rect">
            <a:avLst/>
          </a:prstGeom>
          <a:noFill/>
        </p:spPr>
        <p:txBody>
          <a:bodyPr wrap="square">
            <a:spAutoFit/>
          </a:bodyPr>
          <a:lstStyle/>
          <a:p>
            <a:pPr marL="457200" indent="-457200" algn="just">
              <a:buFont typeface="Arial" panose="020B0604020202020204" pitchFamily="34" charset="0"/>
              <a:buChar char="•"/>
            </a:pPr>
            <a:r>
              <a:rPr lang="en-US" sz="2800" dirty="0">
                <a:latin typeface="Century" panose="02040604050505020304" pitchFamily="18" charset="0"/>
              </a:rPr>
              <a:t>It genuinely tests the efficiency of your security defense on a regular  basis. </a:t>
            </a:r>
          </a:p>
          <a:p>
            <a:pPr marL="457200" indent="-457200" algn="just">
              <a:buFont typeface="Arial" panose="020B0604020202020204" pitchFamily="34" charset="0"/>
              <a:buChar char="•"/>
            </a:pPr>
            <a:r>
              <a:rPr lang="en-US" sz="2800" dirty="0">
                <a:latin typeface="Century" panose="02040604050505020304" pitchFamily="18" charset="0"/>
              </a:rPr>
              <a:t>Duty Officers in our security team remain alert and focused at all times. </a:t>
            </a:r>
          </a:p>
          <a:p>
            <a:pPr marL="457200" indent="-457200" algn="just">
              <a:buFont typeface="Arial" panose="020B0604020202020204" pitchFamily="34" charset="0"/>
              <a:buChar char="•"/>
            </a:pPr>
            <a:r>
              <a:rPr lang="en-US" sz="2800" dirty="0">
                <a:latin typeface="Century" panose="02040604050505020304" pitchFamily="18" charset="0"/>
              </a:rPr>
              <a:t>You are able to identify the potential weakness in the security operation and take appropriate preemptive actions. </a:t>
            </a:r>
          </a:p>
          <a:p>
            <a:pPr marL="457200" indent="-457200" algn="just">
              <a:buFont typeface="Arial" panose="020B0604020202020204" pitchFamily="34" charset="0"/>
              <a:buChar char="•"/>
            </a:pPr>
            <a:r>
              <a:rPr lang="en-US" sz="2800" dirty="0">
                <a:latin typeface="Century" panose="02040604050505020304" pitchFamily="18" charset="0"/>
              </a:rPr>
              <a:t>It forms part of your organization’s wider audit remit for insurance and corporate governance purposes. </a:t>
            </a:r>
          </a:p>
          <a:p>
            <a:pPr marL="457200" indent="-457200" algn="just">
              <a:buFont typeface="Arial" panose="020B0604020202020204" pitchFamily="34" charset="0"/>
              <a:buChar char="•"/>
            </a:pPr>
            <a:r>
              <a:rPr lang="en-US" sz="2800" dirty="0">
                <a:latin typeface="Century" panose="02040604050505020304" pitchFamily="18" charset="0"/>
              </a:rPr>
              <a:t>It shows senior management that you are being proactive – rather than reactive– and that you have taken every measure to safeguard the company’s premises.</a:t>
            </a:r>
          </a:p>
          <a:p>
            <a:pPr marL="457200" indent="-457200" algn="just">
              <a:buFont typeface="Arial" panose="020B0604020202020204" pitchFamily="34" charset="0"/>
              <a:buChar char="•"/>
            </a:pPr>
            <a:endParaRPr lang="en-US" sz="2800" dirty="0">
              <a:latin typeface="Century" panose="02040604050505020304" pitchFamily="18" charset="0"/>
            </a:endParaRPr>
          </a:p>
          <a:p>
            <a:pPr marL="457200" indent="-457200" algn="just">
              <a:buFont typeface="Arial" panose="020B0604020202020204" pitchFamily="34" charset="0"/>
              <a:buChar char="•"/>
            </a:pPr>
            <a:endParaRPr lang="en-US" sz="2800" dirty="0">
              <a:latin typeface="Century" panose="02040604050505020304" pitchFamily="18" charset="0"/>
            </a:endParaRPr>
          </a:p>
        </p:txBody>
      </p:sp>
      <p:sp>
        <p:nvSpPr>
          <p:cNvPr id="15" name="Rectangle 14">
            <a:extLst>
              <a:ext uri="{FF2B5EF4-FFF2-40B4-BE49-F238E27FC236}">
                <a16:creationId xmlns:a16="http://schemas.microsoft.com/office/drawing/2014/main" id="{FF00CE04-E4D3-761B-FA93-DF4F7F53F239}"/>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951"/>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29722" b="-29722"/>
            </a:stretch>
          </a:blipFill>
        </p:spPr>
      </p:sp>
      <p:sp>
        <p:nvSpPr>
          <p:cNvPr id="3" name="Freeform 3"/>
          <p:cNvSpPr/>
          <p:nvPr/>
        </p:nvSpPr>
        <p:spPr>
          <a:xfrm>
            <a:off x="15332420" y="891642"/>
            <a:ext cx="2525960" cy="692249"/>
          </a:xfrm>
          <a:custGeom>
            <a:avLst/>
            <a:gdLst/>
            <a:ahLst/>
            <a:cxnLst/>
            <a:rect l="l" t="t" r="r" b="b"/>
            <a:pathLst>
              <a:path w="3857105" h="1054331">
                <a:moveTo>
                  <a:pt x="0" y="0"/>
                </a:moveTo>
                <a:lnTo>
                  <a:pt x="3857106" y="0"/>
                </a:lnTo>
                <a:lnTo>
                  <a:pt x="3857106" y="1054331"/>
                </a:lnTo>
                <a:lnTo>
                  <a:pt x="0" y="1054331"/>
                </a:lnTo>
                <a:lnTo>
                  <a:pt x="0" y="0"/>
                </a:lnTo>
                <a:close/>
              </a:path>
            </a:pathLst>
          </a:custGeom>
          <a:blipFill>
            <a:blip r:embed="rId3"/>
            <a:stretch>
              <a:fillRect/>
            </a:stretch>
          </a:blipFill>
        </p:spPr>
      </p:sp>
      <p:sp>
        <p:nvSpPr>
          <p:cNvPr id="4" name="Freeform 4"/>
          <p:cNvSpPr/>
          <p:nvPr/>
        </p:nvSpPr>
        <p:spPr>
          <a:xfrm>
            <a:off x="17031351" y="9298445"/>
            <a:ext cx="994836" cy="404622"/>
          </a:xfrm>
          <a:custGeom>
            <a:avLst/>
            <a:gdLst/>
            <a:ahLst/>
            <a:cxnLst/>
            <a:rect l="l" t="t" r="r" b="b"/>
            <a:pathLst>
              <a:path w="894093" h="359411">
                <a:moveTo>
                  <a:pt x="0" y="0"/>
                </a:moveTo>
                <a:lnTo>
                  <a:pt x="894093" y="0"/>
                </a:lnTo>
                <a:lnTo>
                  <a:pt x="894093" y="359412"/>
                </a:lnTo>
                <a:lnTo>
                  <a:pt x="0" y="3594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24176" y="3140890"/>
            <a:ext cx="9106552" cy="7393993"/>
          </a:xfrm>
          <a:custGeom>
            <a:avLst/>
            <a:gdLst/>
            <a:ahLst/>
            <a:cxnLst/>
            <a:rect l="l" t="t" r="r" b="b"/>
            <a:pathLst>
              <a:path w="9515563" h="7920568">
                <a:moveTo>
                  <a:pt x="0" y="0"/>
                </a:moveTo>
                <a:lnTo>
                  <a:pt x="9515563" y="0"/>
                </a:lnTo>
                <a:lnTo>
                  <a:pt x="9515563" y="7920569"/>
                </a:lnTo>
                <a:lnTo>
                  <a:pt x="0" y="7920569"/>
                </a:lnTo>
                <a:lnTo>
                  <a:pt x="0" y="0"/>
                </a:lnTo>
                <a:close/>
              </a:path>
            </a:pathLst>
          </a:custGeom>
          <a:blipFill>
            <a:blip r:embed="rId6"/>
            <a:stretch>
              <a:fillRect l="-9978" r="-14957"/>
            </a:stretch>
          </a:blipFill>
        </p:spPr>
      </p:sp>
      <p:sp>
        <p:nvSpPr>
          <p:cNvPr id="6" name="TextBox 6"/>
          <p:cNvSpPr txBox="1"/>
          <p:nvPr/>
        </p:nvSpPr>
        <p:spPr>
          <a:xfrm>
            <a:off x="261812" y="1657050"/>
            <a:ext cx="17596567" cy="2021836"/>
          </a:xfrm>
          <a:prstGeom prst="rect">
            <a:avLst/>
          </a:prstGeom>
        </p:spPr>
        <p:txBody>
          <a:bodyPr wrap="square" lIns="0" tIns="0" rIns="0" bIns="0" rtlCol="0" anchor="t">
            <a:spAutoFit/>
          </a:bodyPr>
          <a:lstStyle/>
          <a:p>
            <a:pPr marL="567422" lvl="1" indent="-283711" algn="just">
              <a:lnSpc>
                <a:spcPts val="3180"/>
              </a:lnSpc>
              <a:buAutoNum type="arabicPeriod"/>
            </a:pPr>
            <a:r>
              <a:rPr lang="en-US" sz="2628" dirty="0">
                <a:solidFill>
                  <a:srgbClr val="000000"/>
                </a:solidFill>
                <a:latin typeface="Century" panose="02040604050505020304" pitchFamily="18" charset="0"/>
                <a:ea typeface="Crimson Pro"/>
                <a:cs typeface="Crimson Pro"/>
                <a:sym typeface="Crimson Pro"/>
              </a:rPr>
              <a:t>PSIS is not just into Man Guarding, but a ‘single desk’ for total security solutions. We are different due to our focus on stringent selection process and quality training. Our team of professionals are able to customize the guarding duties to suit specific needs of  the Costumes.</a:t>
            </a:r>
          </a:p>
          <a:p>
            <a:pPr algn="just">
              <a:lnSpc>
                <a:spcPts val="3180"/>
              </a:lnSpc>
            </a:pPr>
            <a:endParaRPr lang="en-US" sz="2628" dirty="0">
              <a:solidFill>
                <a:srgbClr val="000000"/>
              </a:solidFill>
              <a:latin typeface="Century" panose="02040604050505020304" pitchFamily="18" charset="0"/>
              <a:ea typeface="Crimson Pro"/>
              <a:cs typeface="Crimson Pro"/>
              <a:sym typeface="Crimson Pro"/>
            </a:endParaRPr>
          </a:p>
          <a:p>
            <a:pPr algn="just">
              <a:lnSpc>
                <a:spcPts val="3180"/>
              </a:lnSpc>
            </a:pPr>
            <a:r>
              <a:rPr lang="en-US" sz="2628" dirty="0">
                <a:solidFill>
                  <a:srgbClr val="000000"/>
                </a:solidFill>
                <a:latin typeface="Century" panose="02040604050505020304" pitchFamily="18" charset="0"/>
                <a:ea typeface="Crimson Pro"/>
                <a:cs typeface="Crimson Pro"/>
                <a:sym typeface="Crimson Pro"/>
              </a:rPr>
              <a:t>  </a:t>
            </a:r>
          </a:p>
        </p:txBody>
      </p:sp>
      <p:sp>
        <p:nvSpPr>
          <p:cNvPr id="7" name="TextBox 7"/>
          <p:cNvSpPr txBox="1"/>
          <p:nvPr/>
        </p:nvSpPr>
        <p:spPr>
          <a:xfrm>
            <a:off x="4038600" y="3798706"/>
            <a:ext cx="13819779" cy="1718419"/>
          </a:xfrm>
          <a:prstGeom prst="rect">
            <a:avLst/>
          </a:prstGeom>
        </p:spPr>
        <p:txBody>
          <a:bodyPr wrap="square" lIns="0" tIns="0" rIns="0" bIns="0" rtlCol="0" anchor="t">
            <a:spAutoFit/>
          </a:bodyPr>
          <a:lstStyle/>
          <a:p>
            <a:pPr algn="just">
              <a:lnSpc>
                <a:spcPts val="2803"/>
              </a:lnSpc>
            </a:pPr>
            <a:r>
              <a:rPr lang="en-US" sz="2645" b="1" dirty="0">
                <a:solidFill>
                  <a:srgbClr val="003876"/>
                </a:solidFill>
                <a:latin typeface="Century" panose="02040604050505020304" pitchFamily="18" charset="0"/>
                <a:ea typeface="Crimson Pro Bold"/>
                <a:cs typeface="Crimson Pro Bold"/>
                <a:sym typeface="Crimson Pro Bold"/>
              </a:rPr>
              <a:t>3.Cost Effective</a:t>
            </a:r>
          </a:p>
          <a:p>
            <a:pPr algn="just">
              <a:lnSpc>
                <a:spcPts val="2621"/>
              </a:lnSpc>
            </a:pPr>
            <a:r>
              <a:rPr lang="en-US" sz="2473" dirty="0">
                <a:solidFill>
                  <a:srgbClr val="000000"/>
                </a:solidFill>
                <a:latin typeface="Century" panose="02040604050505020304" pitchFamily="18" charset="0"/>
                <a:ea typeface="Crimson Pro"/>
                <a:cs typeface="Crimson Pro"/>
                <a:sym typeface="Crimson Pro"/>
              </a:rPr>
              <a:t>We assist in various ways to save additional   overheads and crop hidden expenses involved in Food Service. These have a healthy impact on the P&amp;L of our clients.</a:t>
            </a:r>
          </a:p>
          <a:p>
            <a:pPr algn="just">
              <a:lnSpc>
                <a:spcPts val="2621"/>
              </a:lnSpc>
            </a:pPr>
            <a:endParaRPr lang="en-US" sz="2473" dirty="0">
              <a:solidFill>
                <a:srgbClr val="000000"/>
              </a:solidFill>
              <a:latin typeface="Century" panose="02040604050505020304" pitchFamily="18" charset="0"/>
              <a:ea typeface="Crimson Pro"/>
              <a:cs typeface="Crimson Pro"/>
              <a:sym typeface="Crimson Pro"/>
            </a:endParaRPr>
          </a:p>
          <a:p>
            <a:pPr algn="just">
              <a:lnSpc>
                <a:spcPts val="2803"/>
              </a:lnSpc>
            </a:pPr>
            <a:r>
              <a:rPr lang="en-US" sz="2559" dirty="0">
                <a:solidFill>
                  <a:srgbClr val="000000"/>
                </a:solidFill>
                <a:latin typeface="Century" panose="02040604050505020304" pitchFamily="18" charset="0"/>
                <a:ea typeface="Crimson Pro"/>
                <a:cs typeface="Crimson Pro"/>
                <a:sym typeface="Crimson Pro"/>
              </a:rPr>
              <a:t>.</a:t>
            </a:r>
          </a:p>
        </p:txBody>
      </p:sp>
      <p:sp>
        <p:nvSpPr>
          <p:cNvPr id="8" name="TextBox 8"/>
          <p:cNvSpPr txBox="1"/>
          <p:nvPr/>
        </p:nvSpPr>
        <p:spPr>
          <a:xfrm>
            <a:off x="8229600" y="6134831"/>
            <a:ext cx="9628779" cy="2064668"/>
          </a:xfrm>
          <a:prstGeom prst="rect">
            <a:avLst/>
          </a:prstGeom>
        </p:spPr>
        <p:txBody>
          <a:bodyPr wrap="square" lIns="0" tIns="0" rIns="0" bIns="0" rtlCol="0" anchor="t">
            <a:spAutoFit/>
          </a:bodyPr>
          <a:lstStyle/>
          <a:p>
            <a:pPr algn="just">
              <a:lnSpc>
                <a:spcPts val="2794"/>
              </a:lnSpc>
            </a:pPr>
            <a:r>
              <a:rPr lang="en-US" sz="2636" b="1" dirty="0">
                <a:solidFill>
                  <a:srgbClr val="003876"/>
                </a:solidFill>
                <a:latin typeface="Crimson Pro Bold"/>
                <a:ea typeface="Crimson Pro Bold"/>
                <a:cs typeface="Crimson Pro Bold"/>
                <a:sym typeface="Crimson Pro Bold"/>
              </a:rPr>
              <a:t>5.Operational Excellence</a:t>
            </a:r>
          </a:p>
          <a:p>
            <a:pPr algn="just">
              <a:lnSpc>
                <a:spcPts val="2582"/>
              </a:lnSpc>
            </a:pPr>
            <a:r>
              <a:rPr lang="en-US" sz="2436" dirty="0">
                <a:solidFill>
                  <a:srgbClr val="000000"/>
                </a:solidFill>
                <a:latin typeface="Crimson Pro"/>
                <a:ea typeface="Crimson Pro"/>
                <a:cs typeface="Crimson Pro"/>
                <a:sym typeface="Crimson Pro"/>
              </a:rPr>
              <a:t>We deploy adequately skilled workforce required to provide customer delight and achieve operational excellence.</a:t>
            </a:r>
          </a:p>
          <a:p>
            <a:pPr algn="just">
              <a:lnSpc>
                <a:spcPts val="2794"/>
              </a:lnSpc>
            </a:pPr>
            <a:r>
              <a:rPr lang="en-US" sz="2636" b="1" dirty="0">
                <a:solidFill>
                  <a:srgbClr val="003876"/>
                </a:solidFill>
                <a:latin typeface="Crimson Pro Bold"/>
                <a:ea typeface="Crimson Pro Bold"/>
                <a:cs typeface="Crimson Pro Bold"/>
                <a:sym typeface="Crimson Pro Bold"/>
              </a:rPr>
              <a:t> </a:t>
            </a:r>
          </a:p>
          <a:p>
            <a:pPr algn="just">
              <a:lnSpc>
                <a:spcPts val="2794"/>
              </a:lnSpc>
            </a:pPr>
            <a:endParaRPr lang="en-US" sz="2636" b="1" dirty="0">
              <a:solidFill>
                <a:srgbClr val="003876"/>
              </a:solidFill>
              <a:latin typeface="Crimson Pro Bold"/>
              <a:ea typeface="Crimson Pro Bold"/>
              <a:cs typeface="Crimson Pro Bold"/>
              <a:sym typeface="Crimson Pro Bold"/>
            </a:endParaRPr>
          </a:p>
          <a:p>
            <a:pPr algn="just">
              <a:lnSpc>
                <a:spcPts val="2476"/>
              </a:lnSpc>
              <a:spcBef>
                <a:spcPct val="0"/>
              </a:spcBef>
            </a:pPr>
            <a:endParaRPr lang="en-US" sz="2636" b="1" dirty="0">
              <a:solidFill>
                <a:srgbClr val="003876"/>
              </a:solidFill>
              <a:latin typeface="Crimson Pro Bold"/>
              <a:ea typeface="Crimson Pro Bold"/>
              <a:cs typeface="Crimson Pro Bold"/>
              <a:sym typeface="Crimson Pro Bold"/>
            </a:endParaRPr>
          </a:p>
        </p:txBody>
      </p:sp>
      <p:sp>
        <p:nvSpPr>
          <p:cNvPr id="9" name="TextBox 9"/>
          <p:cNvSpPr txBox="1"/>
          <p:nvPr/>
        </p:nvSpPr>
        <p:spPr>
          <a:xfrm>
            <a:off x="8153400" y="7272248"/>
            <a:ext cx="9704980" cy="2026196"/>
          </a:xfrm>
          <a:prstGeom prst="rect">
            <a:avLst/>
          </a:prstGeom>
        </p:spPr>
        <p:txBody>
          <a:bodyPr wrap="square" lIns="0" tIns="0" rIns="0" bIns="0" rtlCol="0" anchor="t">
            <a:spAutoFit/>
          </a:bodyPr>
          <a:lstStyle/>
          <a:p>
            <a:pPr algn="just">
              <a:lnSpc>
                <a:spcPts val="2582"/>
              </a:lnSpc>
              <a:spcBef>
                <a:spcPct val="0"/>
              </a:spcBef>
            </a:pPr>
            <a:r>
              <a:rPr lang="en-US" sz="2436" b="1" dirty="0">
                <a:solidFill>
                  <a:srgbClr val="003876"/>
                </a:solidFill>
                <a:latin typeface="Crimson Pro Bold"/>
                <a:ea typeface="Crimson Pro Bold"/>
                <a:cs typeface="Crimson Pro Bold"/>
                <a:sym typeface="Crimson Pro Bold"/>
              </a:rPr>
              <a:t> 6</a:t>
            </a:r>
            <a:r>
              <a:rPr lang="en-US" sz="2436" dirty="0">
                <a:solidFill>
                  <a:srgbClr val="000000"/>
                </a:solidFill>
                <a:latin typeface="Crimson Pro"/>
                <a:ea typeface="Crimson Pro"/>
                <a:cs typeface="Crimson Pro"/>
                <a:sym typeface="Crimson Pro"/>
              </a:rPr>
              <a:t>.</a:t>
            </a:r>
            <a:r>
              <a:rPr lang="en-US" sz="2436" b="1" dirty="0">
                <a:solidFill>
                  <a:srgbClr val="003876"/>
                </a:solidFill>
                <a:latin typeface="Crimson Pro Bold"/>
                <a:ea typeface="Crimson Pro Bold"/>
                <a:cs typeface="Crimson Pro Bold"/>
                <a:sym typeface="Crimson Pro Bold"/>
              </a:rPr>
              <a:t> </a:t>
            </a:r>
            <a:r>
              <a:rPr lang="en-US" sz="2436" dirty="0">
                <a:solidFill>
                  <a:srgbClr val="000000"/>
                </a:solidFill>
                <a:latin typeface="Crimson Pro"/>
                <a:ea typeface="Crimson Pro"/>
                <a:cs typeface="Crimson Pro"/>
                <a:sym typeface="Crimson Pro"/>
              </a:rPr>
              <a:t>Statutory Compliance As a group we are 100% statutory compliant. </a:t>
            </a:r>
          </a:p>
          <a:p>
            <a:pPr algn="just">
              <a:lnSpc>
                <a:spcPts val="2794"/>
              </a:lnSpc>
              <a:spcBef>
                <a:spcPct val="0"/>
              </a:spcBef>
            </a:pPr>
            <a:endParaRPr lang="en-US" sz="1100" dirty="0">
              <a:solidFill>
                <a:srgbClr val="000000"/>
              </a:solidFill>
              <a:latin typeface="Crimson Pro"/>
              <a:ea typeface="Crimson Pro"/>
              <a:cs typeface="Crimson Pro"/>
              <a:sym typeface="Crimson Pro"/>
            </a:endParaRPr>
          </a:p>
          <a:p>
            <a:pPr algn="just">
              <a:lnSpc>
                <a:spcPts val="2582"/>
              </a:lnSpc>
              <a:spcBef>
                <a:spcPct val="0"/>
              </a:spcBef>
            </a:pPr>
            <a:r>
              <a:rPr lang="en-US" sz="2436" b="1" dirty="0">
                <a:solidFill>
                  <a:srgbClr val="003876"/>
                </a:solidFill>
                <a:latin typeface="Crimson Pro Bold"/>
                <a:ea typeface="Crimson Pro Bold"/>
                <a:cs typeface="Crimson Pro Bold"/>
                <a:sym typeface="Crimson Pro Bold"/>
              </a:rPr>
              <a:t>7. Business Ethics and Code of Conduct </a:t>
            </a:r>
          </a:p>
          <a:p>
            <a:pPr algn="just">
              <a:lnSpc>
                <a:spcPts val="2582"/>
              </a:lnSpc>
              <a:spcBef>
                <a:spcPct val="0"/>
              </a:spcBef>
            </a:pPr>
            <a:r>
              <a:rPr lang="en-US" sz="2436" dirty="0">
                <a:solidFill>
                  <a:srgbClr val="000000"/>
                </a:solidFill>
                <a:latin typeface="Crimson Pro"/>
                <a:ea typeface="Crimson Pro"/>
                <a:cs typeface="Crimson Pro"/>
                <a:sym typeface="Crimson Pro"/>
              </a:rPr>
              <a:t>We ensure that everyone in the company is clear about the mission, values and guiding principles of the company. It provides employees a framework of rules that exist from a regulatory and law-enforcement standpoint.</a:t>
            </a:r>
          </a:p>
        </p:txBody>
      </p:sp>
      <p:sp>
        <p:nvSpPr>
          <p:cNvPr id="10" name="TextBox 10"/>
          <p:cNvSpPr txBox="1"/>
          <p:nvPr/>
        </p:nvSpPr>
        <p:spPr>
          <a:xfrm>
            <a:off x="4038599" y="3007933"/>
            <a:ext cx="13819781" cy="666849"/>
          </a:xfrm>
          <a:prstGeom prst="rect">
            <a:avLst/>
          </a:prstGeom>
        </p:spPr>
        <p:txBody>
          <a:bodyPr wrap="square" lIns="0" tIns="0" rIns="0" bIns="0" rtlCol="0" anchor="t">
            <a:spAutoFit/>
          </a:bodyPr>
          <a:lstStyle/>
          <a:p>
            <a:pPr algn="just">
              <a:lnSpc>
                <a:spcPts val="2627"/>
              </a:lnSpc>
              <a:spcBef>
                <a:spcPct val="0"/>
              </a:spcBef>
            </a:pPr>
            <a:r>
              <a:rPr lang="en-US" sz="2478" dirty="0">
                <a:solidFill>
                  <a:srgbClr val="000000"/>
                </a:solidFill>
                <a:latin typeface="Century" panose="02040604050505020304" pitchFamily="18" charset="0"/>
                <a:ea typeface="Crimson Pro"/>
                <a:cs typeface="Crimson Pro"/>
                <a:sym typeface="Crimson Pro"/>
              </a:rPr>
              <a:t>2. We conduct on-site training and fire drills for all our guards and supervisors on a weekly and fortnightly basis respectively. </a:t>
            </a:r>
          </a:p>
        </p:txBody>
      </p:sp>
      <p:sp>
        <p:nvSpPr>
          <p:cNvPr id="14" name="Rectangle 13">
            <a:extLst>
              <a:ext uri="{FF2B5EF4-FFF2-40B4-BE49-F238E27FC236}">
                <a16:creationId xmlns:a16="http://schemas.microsoft.com/office/drawing/2014/main" id="{1F22C066-B7EA-2BCC-2FEF-9C4A29651757}"/>
              </a:ext>
            </a:extLst>
          </p:cNvPr>
          <p:cNvSpPr/>
          <p:nvPr/>
        </p:nvSpPr>
        <p:spPr>
          <a:xfrm>
            <a:off x="-48440" y="-5175"/>
            <a:ext cx="18336440" cy="766085"/>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3521"/>
              </a:lnSpc>
            </a:pPr>
            <a:r>
              <a:rPr lang="en-US" sz="4800" dirty="0">
                <a:solidFill>
                  <a:schemeClr val="bg1"/>
                </a:solidFill>
                <a:latin typeface="Century" panose="02040604050505020304" pitchFamily="18" charset="0"/>
                <a:ea typeface="Crimson Pro Bold"/>
                <a:cs typeface="Crimson Pro Bold"/>
                <a:sym typeface="Crimson Pro Bold"/>
              </a:rPr>
              <a:t>“ 7 ” Reason to Choose</a:t>
            </a:r>
          </a:p>
        </p:txBody>
      </p:sp>
      <p:sp>
        <p:nvSpPr>
          <p:cNvPr id="16" name="TextBox 15">
            <a:extLst>
              <a:ext uri="{FF2B5EF4-FFF2-40B4-BE49-F238E27FC236}">
                <a16:creationId xmlns:a16="http://schemas.microsoft.com/office/drawing/2014/main" id="{BA864072-58C5-CF96-C7C1-5D9D5932233C}"/>
              </a:ext>
            </a:extLst>
          </p:cNvPr>
          <p:cNvSpPr txBox="1"/>
          <p:nvPr/>
        </p:nvSpPr>
        <p:spPr>
          <a:xfrm>
            <a:off x="8077200" y="4961249"/>
            <a:ext cx="9781179" cy="1148456"/>
          </a:xfrm>
          <a:prstGeom prst="rect">
            <a:avLst/>
          </a:prstGeom>
          <a:noFill/>
        </p:spPr>
        <p:txBody>
          <a:bodyPr wrap="square">
            <a:spAutoFit/>
          </a:bodyPr>
          <a:lstStyle/>
          <a:p>
            <a:pPr algn="just">
              <a:lnSpc>
                <a:spcPts val="2803"/>
              </a:lnSpc>
            </a:pPr>
            <a:r>
              <a:rPr lang="en-US" sz="2400" b="1" dirty="0">
                <a:solidFill>
                  <a:srgbClr val="003876"/>
                </a:solidFill>
                <a:latin typeface="Century" panose="02040604050505020304" pitchFamily="18" charset="0"/>
                <a:ea typeface="Crimson Pro Bold"/>
                <a:cs typeface="Crimson Pro Bold"/>
                <a:sym typeface="Crimson Pro Bold"/>
              </a:rPr>
              <a:t>4.Human Resource Policy</a:t>
            </a:r>
          </a:p>
          <a:p>
            <a:pPr algn="just">
              <a:lnSpc>
                <a:spcPts val="2712"/>
              </a:lnSpc>
            </a:pPr>
            <a:r>
              <a:rPr lang="en-US" sz="2400" dirty="0">
                <a:solidFill>
                  <a:srgbClr val="000000"/>
                </a:solidFill>
                <a:latin typeface="Century" panose="02040604050505020304" pitchFamily="18" charset="0"/>
                <a:ea typeface="Crimson Pro"/>
                <a:cs typeface="Crimson Pro"/>
                <a:sym typeface="Crimson Pro"/>
              </a:rPr>
              <a:t>We adopt best practices and periodically train our staff on core skills set and latest technology</a:t>
            </a:r>
            <a:endParaRPr lang="en-IN" sz="2400" dirty="0"/>
          </a:p>
        </p:txBody>
      </p:sp>
      <p:sp>
        <p:nvSpPr>
          <p:cNvPr id="17" name="Rectangle 16">
            <a:extLst>
              <a:ext uri="{FF2B5EF4-FFF2-40B4-BE49-F238E27FC236}">
                <a16:creationId xmlns:a16="http://schemas.microsoft.com/office/drawing/2014/main" id="{373B62FF-0244-C6D9-444D-A52707F9398E}"/>
              </a:ext>
            </a:extLst>
          </p:cNvPr>
          <p:cNvSpPr/>
          <p:nvPr/>
        </p:nvSpPr>
        <p:spPr>
          <a:xfrm>
            <a:off x="-228600" y="10004674"/>
            <a:ext cx="18516600" cy="300715"/>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760909"/>
            <a:ext cx="19050000" cy="4168427"/>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l="1200" t="-157393" r="2800" b="-57392"/>
            </a:stretch>
          </a:blipFill>
        </p:spPr>
        <p:txBody>
          <a:bodyPr/>
          <a:lstStyle/>
          <a:p>
            <a:endParaRPr lang="en-IN" dirty="0"/>
          </a:p>
        </p:txBody>
      </p:sp>
      <p:sp>
        <p:nvSpPr>
          <p:cNvPr id="3" name="Freeform 3"/>
          <p:cNvSpPr/>
          <p:nvPr/>
        </p:nvSpPr>
        <p:spPr>
          <a:xfrm>
            <a:off x="15011399" y="1045963"/>
            <a:ext cx="2998589" cy="766085"/>
          </a:xfrm>
          <a:custGeom>
            <a:avLst/>
            <a:gdLst/>
            <a:ahLst/>
            <a:cxnLst/>
            <a:rect l="l" t="t" r="r" b="b"/>
            <a:pathLst>
              <a:path w="3857105" h="1054331">
                <a:moveTo>
                  <a:pt x="0" y="0"/>
                </a:moveTo>
                <a:lnTo>
                  <a:pt x="3857106" y="0"/>
                </a:lnTo>
                <a:lnTo>
                  <a:pt x="3857106" y="1054331"/>
                </a:lnTo>
                <a:lnTo>
                  <a:pt x="0" y="1054331"/>
                </a:lnTo>
                <a:lnTo>
                  <a:pt x="0" y="0"/>
                </a:lnTo>
                <a:close/>
              </a:path>
            </a:pathLst>
          </a:custGeom>
          <a:blipFill>
            <a:blip r:embed="rId3"/>
            <a:stretch>
              <a:fillRect/>
            </a:stretch>
          </a:blipFill>
        </p:spPr>
      </p:sp>
      <p:sp>
        <p:nvSpPr>
          <p:cNvPr id="4" name="Freeform 4"/>
          <p:cNvSpPr/>
          <p:nvPr/>
        </p:nvSpPr>
        <p:spPr>
          <a:xfrm>
            <a:off x="15873773" y="8947776"/>
            <a:ext cx="1544958" cy="621049"/>
          </a:xfrm>
          <a:custGeom>
            <a:avLst/>
            <a:gdLst/>
            <a:ahLst/>
            <a:cxnLst/>
            <a:rect l="l" t="t" r="r" b="b"/>
            <a:pathLst>
              <a:path w="1544958" h="621049">
                <a:moveTo>
                  <a:pt x="0" y="0"/>
                </a:moveTo>
                <a:lnTo>
                  <a:pt x="1544958" y="0"/>
                </a:lnTo>
                <a:lnTo>
                  <a:pt x="1544958" y="621048"/>
                </a:lnTo>
                <a:lnTo>
                  <a:pt x="0" y="6210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010400" y="7593728"/>
            <a:ext cx="4951615" cy="1913313"/>
          </a:xfrm>
          <a:custGeom>
            <a:avLst/>
            <a:gdLst/>
            <a:ahLst/>
            <a:cxnLst/>
            <a:rect l="l" t="t" r="r" b="b"/>
            <a:pathLst>
              <a:path w="4951615" h="1913313">
                <a:moveTo>
                  <a:pt x="0" y="0"/>
                </a:moveTo>
                <a:lnTo>
                  <a:pt x="4951615" y="0"/>
                </a:lnTo>
                <a:lnTo>
                  <a:pt x="4951615" y="1913313"/>
                </a:lnTo>
                <a:lnTo>
                  <a:pt x="0" y="1913313"/>
                </a:lnTo>
                <a:lnTo>
                  <a:pt x="0" y="0"/>
                </a:lnTo>
                <a:close/>
              </a:path>
            </a:pathLst>
          </a:custGeom>
          <a:blipFill>
            <a:blip r:embed="rId6"/>
            <a:stretch>
              <a:fillRect/>
            </a:stretch>
          </a:blipFill>
        </p:spPr>
      </p:sp>
      <p:sp>
        <p:nvSpPr>
          <p:cNvPr id="6" name="Freeform 6"/>
          <p:cNvSpPr/>
          <p:nvPr/>
        </p:nvSpPr>
        <p:spPr>
          <a:xfrm>
            <a:off x="7832880" y="4539587"/>
            <a:ext cx="3300704" cy="2407962"/>
          </a:xfrm>
          <a:custGeom>
            <a:avLst/>
            <a:gdLst/>
            <a:ahLst/>
            <a:cxnLst/>
            <a:rect l="l" t="t" r="r" b="b"/>
            <a:pathLst>
              <a:path w="3300704" h="2407962">
                <a:moveTo>
                  <a:pt x="0" y="0"/>
                </a:moveTo>
                <a:lnTo>
                  <a:pt x="3300704" y="0"/>
                </a:lnTo>
                <a:lnTo>
                  <a:pt x="3300704" y="2407962"/>
                </a:lnTo>
                <a:lnTo>
                  <a:pt x="0" y="2407962"/>
                </a:lnTo>
                <a:lnTo>
                  <a:pt x="0" y="0"/>
                </a:lnTo>
                <a:close/>
              </a:path>
            </a:pathLst>
          </a:custGeom>
          <a:blipFill>
            <a:blip r:embed="rId7"/>
            <a:stretch>
              <a:fillRect/>
            </a:stretch>
          </a:blipFill>
        </p:spPr>
      </p:sp>
      <p:sp>
        <p:nvSpPr>
          <p:cNvPr id="7" name="Freeform 7"/>
          <p:cNvSpPr/>
          <p:nvPr/>
        </p:nvSpPr>
        <p:spPr>
          <a:xfrm>
            <a:off x="13502656" y="4500451"/>
            <a:ext cx="3143596" cy="2660073"/>
          </a:xfrm>
          <a:custGeom>
            <a:avLst/>
            <a:gdLst/>
            <a:ahLst/>
            <a:cxnLst/>
            <a:rect l="l" t="t" r="r" b="b"/>
            <a:pathLst>
              <a:path w="3143596" h="2660073">
                <a:moveTo>
                  <a:pt x="0" y="0"/>
                </a:moveTo>
                <a:lnTo>
                  <a:pt x="3143596" y="0"/>
                </a:lnTo>
                <a:lnTo>
                  <a:pt x="3143596" y="2660072"/>
                </a:lnTo>
                <a:lnTo>
                  <a:pt x="0" y="2660072"/>
                </a:lnTo>
                <a:lnTo>
                  <a:pt x="0" y="0"/>
                </a:lnTo>
                <a:close/>
              </a:path>
            </a:pathLst>
          </a:custGeom>
          <a:blipFill>
            <a:blip r:embed="rId8"/>
            <a:stretch>
              <a:fillRect/>
            </a:stretch>
          </a:blipFill>
        </p:spPr>
      </p:sp>
      <p:sp>
        <p:nvSpPr>
          <p:cNvPr id="8" name="Freeform 8"/>
          <p:cNvSpPr/>
          <p:nvPr/>
        </p:nvSpPr>
        <p:spPr>
          <a:xfrm>
            <a:off x="1091941" y="4950390"/>
            <a:ext cx="5420398" cy="2032649"/>
          </a:xfrm>
          <a:custGeom>
            <a:avLst/>
            <a:gdLst/>
            <a:ahLst/>
            <a:cxnLst/>
            <a:rect l="l" t="t" r="r" b="b"/>
            <a:pathLst>
              <a:path w="5420398" h="2032649">
                <a:moveTo>
                  <a:pt x="0" y="0"/>
                </a:moveTo>
                <a:lnTo>
                  <a:pt x="5420398" y="0"/>
                </a:lnTo>
                <a:lnTo>
                  <a:pt x="5420398" y="2032650"/>
                </a:lnTo>
                <a:lnTo>
                  <a:pt x="0" y="2032650"/>
                </a:lnTo>
                <a:lnTo>
                  <a:pt x="0" y="0"/>
                </a:lnTo>
                <a:close/>
              </a:path>
            </a:pathLst>
          </a:custGeom>
          <a:blipFill>
            <a:blip r:embed="rId9"/>
            <a:stretch>
              <a:fillRect/>
            </a:stretch>
          </a:blipFill>
        </p:spPr>
      </p:sp>
      <p:sp>
        <p:nvSpPr>
          <p:cNvPr id="9" name="Freeform 9"/>
          <p:cNvSpPr/>
          <p:nvPr/>
        </p:nvSpPr>
        <p:spPr>
          <a:xfrm>
            <a:off x="1952206" y="518091"/>
            <a:ext cx="11301259" cy="3672909"/>
          </a:xfrm>
          <a:custGeom>
            <a:avLst/>
            <a:gdLst/>
            <a:ahLst/>
            <a:cxnLst/>
            <a:rect l="l" t="t" r="r" b="b"/>
            <a:pathLst>
              <a:path w="11301259" h="3672909">
                <a:moveTo>
                  <a:pt x="0" y="0"/>
                </a:moveTo>
                <a:lnTo>
                  <a:pt x="11301259" y="0"/>
                </a:lnTo>
                <a:lnTo>
                  <a:pt x="11301259" y="3672909"/>
                </a:lnTo>
                <a:lnTo>
                  <a:pt x="0" y="3672909"/>
                </a:lnTo>
                <a:lnTo>
                  <a:pt x="0" y="0"/>
                </a:lnTo>
                <a:close/>
              </a:path>
            </a:pathLst>
          </a:custGeom>
          <a:blipFill>
            <a:blip r:embed="rId10"/>
            <a:stretch>
              <a:fillRect/>
            </a:stretch>
          </a:blipFill>
        </p:spPr>
      </p:sp>
      <p:sp>
        <p:nvSpPr>
          <p:cNvPr id="10" name="Rectangle 9">
            <a:extLst>
              <a:ext uri="{FF2B5EF4-FFF2-40B4-BE49-F238E27FC236}">
                <a16:creationId xmlns:a16="http://schemas.microsoft.com/office/drawing/2014/main" id="{DBEEEBD9-BDB2-3E29-BCAA-6C208783807D}"/>
              </a:ext>
            </a:extLst>
          </p:cNvPr>
          <p:cNvSpPr/>
          <p:nvPr/>
        </p:nvSpPr>
        <p:spPr>
          <a:xfrm>
            <a:off x="-48440" y="-5175"/>
            <a:ext cx="18336440" cy="766085"/>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3521"/>
              </a:lnSpc>
            </a:pPr>
            <a:r>
              <a:rPr lang="en-US" sz="4800" dirty="0">
                <a:solidFill>
                  <a:schemeClr val="bg1"/>
                </a:solidFill>
                <a:latin typeface="Century" panose="02040604050505020304" pitchFamily="18" charset="0"/>
                <a:ea typeface="Crimson Pro Bold"/>
                <a:cs typeface="Crimson Pro Bold"/>
                <a:sym typeface="Crimson Pro Bold"/>
              </a:rPr>
              <a:t>Clients</a:t>
            </a:r>
          </a:p>
        </p:txBody>
      </p:sp>
      <p:sp>
        <p:nvSpPr>
          <p:cNvPr id="11" name="Rectangle 10">
            <a:extLst>
              <a:ext uri="{FF2B5EF4-FFF2-40B4-BE49-F238E27FC236}">
                <a16:creationId xmlns:a16="http://schemas.microsoft.com/office/drawing/2014/main" id="{98CE1F79-5A8B-7A27-74E0-339B2C563634}"/>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29722" b="-29722"/>
            </a:stretch>
          </a:blipFill>
        </p:spPr>
      </p:sp>
      <p:sp>
        <p:nvSpPr>
          <p:cNvPr id="3" name="Freeform 3"/>
          <p:cNvSpPr/>
          <p:nvPr/>
        </p:nvSpPr>
        <p:spPr>
          <a:xfrm>
            <a:off x="0" y="1228582"/>
            <a:ext cx="4072942" cy="2838535"/>
          </a:xfrm>
          <a:custGeom>
            <a:avLst/>
            <a:gdLst/>
            <a:ahLst/>
            <a:cxnLst/>
            <a:rect l="l" t="t" r="r" b="b"/>
            <a:pathLst>
              <a:path w="4072942" h="2838535">
                <a:moveTo>
                  <a:pt x="0" y="0"/>
                </a:moveTo>
                <a:lnTo>
                  <a:pt x="4072943" y="0"/>
                </a:lnTo>
                <a:lnTo>
                  <a:pt x="4072943" y="2838535"/>
                </a:lnTo>
                <a:lnTo>
                  <a:pt x="0" y="2838535"/>
                </a:lnTo>
                <a:lnTo>
                  <a:pt x="0" y="0"/>
                </a:lnTo>
                <a:close/>
              </a:path>
            </a:pathLst>
          </a:custGeom>
          <a:blipFill>
            <a:blip r:embed="rId3"/>
            <a:stretch>
              <a:fillRect l="-20" t="-10292" b="-2368"/>
            </a:stretch>
          </a:blipFill>
        </p:spPr>
      </p:sp>
      <p:sp>
        <p:nvSpPr>
          <p:cNvPr id="4" name="Freeform 4"/>
          <p:cNvSpPr/>
          <p:nvPr/>
        </p:nvSpPr>
        <p:spPr>
          <a:xfrm>
            <a:off x="4839590" y="1028700"/>
            <a:ext cx="7380705" cy="3570416"/>
          </a:xfrm>
          <a:custGeom>
            <a:avLst/>
            <a:gdLst/>
            <a:ahLst/>
            <a:cxnLst/>
            <a:rect l="l" t="t" r="r" b="b"/>
            <a:pathLst>
              <a:path w="7380705" h="3570416">
                <a:moveTo>
                  <a:pt x="0" y="0"/>
                </a:moveTo>
                <a:lnTo>
                  <a:pt x="7380705" y="0"/>
                </a:lnTo>
                <a:lnTo>
                  <a:pt x="7380705" y="3570416"/>
                </a:lnTo>
                <a:lnTo>
                  <a:pt x="0" y="3570416"/>
                </a:lnTo>
                <a:lnTo>
                  <a:pt x="0" y="0"/>
                </a:lnTo>
                <a:close/>
              </a:path>
            </a:pathLst>
          </a:custGeom>
          <a:blipFill>
            <a:blip r:embed="rId4"/>
            <a:stretch>
              <a:fillRect/>
            </a:stretch>
          </a:blipFill>
        </p:spPr>
      </p:sp>
      <p:sp>
        <p:nvSpPr>
          <p:cNvPr id="5" name="Freeform 5"/>
          <p:cNvSpPr/>
          <p:nvPr/>
        </p:nvSpPr>
        <p:spPr>
          <a:xfrm>
            <a:off x="15163800" y="1028700"/>
            <a:ext cx="2793822" cy="766085"/>
          </a:xfrm>
          <a:custGeom>
            <a:avLst/>
            <a:gdLst/>
            <a:ahLst/>
            <a:cxnLst/>
            <a:rect l="l" t="t" r="r" b="b"/>
            <a:pathLst>
              <a:path w="3857105" h="1054331">
                <a:moveTo>
                  <a:pt x="0" y="0"/>
                </a:moveTo>
                <a:lnTo>
                  <a:pt x="3857106" y="0"/>
                </a:lnTo>
                <a:lnTo>
                  <a:pt x="3857106" y="1054331"/>
                </a:lnTo>
                <a:lnTo>
                  <a:pt x="0" y="1054331"/>
                </a:lnTo>
                <a:lnTo>
                  <a:pt x="0" y="0"/>
                </a:lnTo>
                <a:close/>
              </a:path>
            </a:pathLst>
          </a:custGeom>
          <a:blipFill>
            <a:blip r:embed="rId5"/>
            <a:stretch>
              <a:fillRect/>
            </a:stretch>
          </a:blipFill>
        </p:spPr>
        <p:txBody>
          <a:bodyPr/>
          <a:lstStyle/>
          <a:p>
            <a:endParaRPr lang="en-IN" dirty="0"/>
          </a:p>
        </p:txBody>
      </p:sp>
      <p:sp>
        <p:nvSpPr>
          <p:cNvPr id="6" name="Freeform 6"/>
          <p:cNvSpPr/>
          <p:nvPr/>
        </p:nvSpPr>
        <p:spPr>
          <a:xfrm>
            <a:off x="228600" y="9058419"/>
            <a:ext cx="1219200" cy="504682"/>
          </a:xfrm>
          <a:custGeom>
            <a:avLst/>
            <a:gdLst/>
            <a:ahLst/>
            <a:cxnLst/>
            <a:rect l="l" t="t" r="r" b="b"/>
            <a:pathLst>
              <a:path w="1544958" h="621049">
                <a:moveTo>
                  <a:pt x="0" y="0"/>
                </a:moveTo>
                <a:lnTo>
                  <a:pt x="1544958" y="0"/>
                </a:lnTo>
                <a:lnTo>
                  <a:pt x="1544958" y="621048"/>
                </a:lnTo>
                <a:lnTo>
                  <a:pt x="0" y="6210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619504" y="4266998"/>
            <a:ext cx="12061428" cy="5197903"/>
          </a:xfrm>
          <a:prstGeom prst="rect">
            <a:avLst/>
          </a:prstGeom>
        </p:spPr>
        <p:txBody>
          <a:bodyPr lIns="0" tIns="0" rIns="0" bIns="0" rtlCol="0" anchor="t">
            <a:spAutoFit/>
          </a:bodyPr>
          <a:lstStyle/>
          <a:p>
            <a:pPr algn="ctr">
              <a:lnSpc>
                <a:spcPts val="5859"/>
              </a:lnSpc>
              <a:spcBef>
                <a:spcPct val="0"/>
              </a:spcBef>
            </a:pPr>
            <a:r>
              <a:rPr lang="en-US" sz="4185" b="1" dirty="0">
                <a:solidFill>
                  <a:srgbClr val="003876"/>
                </a:solidFill>
                <a:latin typeface="Crimson Pro Bold"/>
                <a:ea typeface="Crimson Pro Bold"/>
                <a:cs typeface="Crimson Pro Bold"/>
                <a:sym typeface="Crimson Pro Bold"/>
              </a:rPr>
              <a:t>Pragati Security and Intelligence Services Pvt. Ltd.</a:t>
            </a:r>
          </a:p>
          <a:p>
            <a:pPr algn="ctr">
              <a:lnSpc>
                <a:spcPts val="5859"/>
              </a:lnSpc>
              <a:spcBef>
                <a:spcPct val="0"/>
              </a:spcBef>
            </a:pPr>
            <a:endParaRPr lang="en-US" sz="4185" b="1" dirty="0">
              <a:solidFill>
                <a:srgbClr val="003876"/>
              </a:solidFill>
              <a:latin typeface="Crimson Pro Bold"/>
              <a:ea typeface="Crimson Pro Bold"/>
              <a:cs typeface="Crimson Pro Bold"/>
              <a:sym typeface="Crimson Pro Bold"/>
            </a:endParaRPr>
          </a:p>
          <a:p>
            <a:pPr algn="ctr">
              <a:lnSpc>
                <a:spcPts val="4943"/>
              </a:lnSpc>
              <a:spcBef>
                <a:spcPct val="0"/>
              </a:spcBef>
            </a:pPr>
            <a:r>
              <a:rPr lang="en-US" sz="3530" dirty="0">
                <a:solidFill>
                  <a:srgbClr val="000000"/>
                </a:solidFill>
                <a:latin typeface="Crimson Pro"/>
                <a:ea typeface="Crimson Pro"/>
                <a:cs typeface="Crimson Pro"/>
                <a:sym typeface="Crimson Pro"/>
              </a:rPr>
              <a:t> Backside of Gourishankar English </a:t>
            </a:r>
            <a:r>
              <a:rPr lang="en-US" sz="3530" dirty="0" err="1">
                <a:solidFill>
                  <a:srgbClr val="000000"/>
                </a:solidFill>
                <a:latin typeface="Crimson Pro"/>
                <a:ea typeface="Crimson Pro"/>
                <a:cs typeface="Crimson Pro"/>
                <a:sym typeface="Crimson Pro"/>
              </a:rPr>
              <a:t>Meduim</a:t>
            </a:r>
            <a:r>
              <a:rPr lang="en-US" sz="3530" dirty="0">
                <a:solidFill>
                  <a:srgbClr val="000000"/>
                </a:solidFill>
                <a:latin typeface="Crimson Pro"/>
                <a:ea typeface="Crimson Pro"/>
                <a:cs typeface="Crimson Pro"/>
                <a:sym typeface="Crimson Pro"/>
              </a:rPr>
              <a:t> School, Plot No - 239, Rudra Vihar, </a:t>
            </a:r>
            <a:r>
              <a:rPr lang="en-US" sz="3530" dirty="0" err="1">
                <a:solidFill>
                  <a:srgbClr val="000000"/>
                </a:solidFill>
                <a:latin typeface="Crimson Pro"/>
                <a:ea typeface="Crimson Pro"/>
                <a:cs typeface="Crimson Pro"/>
                <a:sym typeface="Crimson Pro"/>
              </a:rPr>
              <a:t>Sishupal</a:t>
            </a:r>
            <a:r>
              <a:rPr lang="en-US" sz="3530" dirty="0">
                <a:solidFill>
                  <a:srgbClr val="000000"/>
                </a:solidFill>
                <a:latin typeface="Crimson Pro"/>
                <a:ea typeface="Crimson Pro"/>
                <a:cs typeface="Crimson Pro"/>
                <a:sym typeface="Crimson Pro"/>
              </a:rPr>
              <a:t> </a:t>
            </a:r>
            <a:r>
              <a:rPr lang="en-US" sz="3530" dirty="0" err="1">
                <a:solidFill>
                  <a:srgbClr val="000000"/>
                </a:solidFill>
                <a:latin typeface="Crimson Pro"/>
                <a:ea typeface="Crimson Pro"/>
                <a:cs typeface="Crimson Pro"/>
                <a:sym typeface="Crimson Pro"/>
              </a:rPr>
              <a:t>Garh</a:t>
            </a:r>
            <a:r>
              <a:rPr lang="en-US" sz="3530" dirty="0">
                <a:solidFill>
                  <a:srgbClr val="000000"/>
                </a:solidFill>
                <a:latin typeface="Crimson Pro"/>
                <a:ea typeface="Crimson Pro"/>
                <a:cs typeface="Crimson Pro"/>
                <a:sym typeface="Crimson Pro"/>
              </a:rPr>
              <a:t>, </a:t>
            </a:r>
            <a:r>
              <a:rPr lang="en-US" sz="3530" dirty="0" err="1">
                <a:solidFill>
                  <a:srgbClr val="000000"/>
                </a:solidFill>
                <a:latin typeface="Crimson Pro"/>
                <a:ea typeface="Crimson Pro"/>
                <a:cs typeface="Crimson Pro"/>
                <a:sym typeface="Crimson Pro"/>
              </a:rPr>
              <a:t>Dhauli</a:t>
            </a:r>
            <a:r>
              <a:rPr lang="en-US" sz="3530" dirty="0">
                <a:solidFill>
                  <a:srgbClr val="000000"/>
                </a:solidFill>
                <a:latin typeface="Crimson Pro"/>
                <a:ea typeface="Crimson Pro"/>
                <a:cs typeface="Crimson Pro"/>
                <a:sym typeface="Crimson Pro"/>
              </a:rPr>
              <a:t>. Bhubaneshwar, </a:t>
            </a:r>
            <a:r>
              <a:rPr lang="en-US" sz="3530" dirty="0" err="1">
                <a:solidFill>
                  <a:srgbClr val="000000"/>
                </a:solidFill>
                <a:latin typeface="Crimson Pro"/>
                <a:ea typeface="Crimson Pro"/>
                <a:cs typeface="Crimson Pro"/>
                <a:sym typeface="Crimson Pro"/>
              </a:rPr>
              <a:t>Khordha</a:t>
            </a:r>
            <a:r>
              <a:rPr lang="en-US" sz="3530" dirty="0">
                <a:solidFill>
                  <a:srgbClr val="000000"/>
                </a:solidFill>
                <a:latin typeface="Crimson Pro"/>
                <a:ea typeface="Crimson Pro"/>
                <a:cs typeface="Crimson Pro"/>
                <a:sym typeface="Crimson Pro"/>
              </a:rPr>
              <a:t>, Odisha - 751002.</a:t>
            </a:r>
          </a:p>
          <a:p>
            <a:pPr algn="ctr">
              <a:lnSpc>
                <a:spcPts val="4943"/>
              </a:lnSpc>
              <a:spcBef>
                <a:spcPct val="0"/>
              </a:spcBef>
            </a:pPr>
            <a:endParaRPr lang="en-US" sz="3530" dirty="0">
              <a:solidFill>
                <a:srgbClr val="000000"/>
              </a:solidFill>
              <a:latin typeface="Crimson Pro"/>
              <a:ea typeface="Crimson Pro"/>
              <a:cs typeface="Crimson Pro"/>
              <a:sym typeface="Crimson Pro"/>
            </a:endParaRPr>
          </a:p>
          <a:p>
            <a:pPr algn="ctr">
              <a:lnSpc>
                <a:spcPts val="4943"/>
              </a:lnSpc>
              <a:spcBef>
                <a:spcPct val="0"/>
              </a:spcBef>
            </a:pPr>
            <a:r>
              <a:rPr lang="en-US" sz="3530" dirty="0">
                <a:solidFill>
                  <a:srgbClr val="000000"/>
                </a:solidFill>
                <a:latin typeface="Crimson Pro"/>
                <a:ea typeface="Crimson Pro"/>
                <a:cs typeface="Crimson Pro"/>
                <a:sym typeface="Crimson Pro"/>
              </a:rPr>
              <a:t>+91 99375 75915 , +91 89176 29368</a:t>
            </a:r>
          </a:p>
          <a:p>
            <a:pPr algn="ctr">
              <a:lnSpc>
                <a:spcPts val="4943"/>
              </a:lnSpc>
              <a:spcBef>
                <a:spcPct val="0"/>
              </a:spcBef>
            </a:pPr>
            <a:r>
              <a:rPr lang="en-US" sz="3530" dirty="0">
                <a:solidFill>
                  <a:srgbClr val="000000"/>
                </a:solidFill>
                <a:latin typeface="Crimson Pro"/>
                <a:ea typeface="Crimson Pro"/>
                <a:cs typeface="Crimson Pro"/>
                <a:sym typeface="Crimson Pro"/>
              </a:rPr>
              <a:t>www.pragati-security.com</a:t>
            </a:r>
          </a:p>
        </p:txBody>
      </p:sp>
      <p:sp>
        <p:nvSpPr>
          <p:cNvPr id="8" name="Rectangle 7">
            <a:extLst>
              <a:ext uri="{FF2B5EF4-FFF2-40B4-BE49-F238E27FC236}">
                <a16:creationId xmlns:a16="http://schemas.microsoft.com/office/drawing/2014/main" id="{AB7E81E8-F8BB-0BEF-2B6D-7FAC2475EEB5}"/>
              </a:ext>
            </a:extLst>
          </p:cNvPr>
          <p:cNvSpPr/>
          <p:nvPr/>
        </p:nvSpPr>
        <p:spPr>
          <a:xfrm>
            <a:off x="-55058" y="-20486"/>
            <a:ext cx="18336440" cy="766085"/>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3521"/>
              </a:lnSpc>
            </a:pPr>
            <a:r>
              <a:rPr lang="en-US" sz="4800" dirty="0">
                <a:solidFill>
                  <a:schemeClr val="bg1"/>
                </a:solidFill>
                <a:latin typeface="Century" panose="02040604050505020304" pitchFamily="18" charset="0"/>
                <a:ea typeface="Crimson Pro Bold"/>
                <a:cs typeface="Crimson Pro Bold"/>
                <a:sym typeface="Crimson Pro Bold"/>
              </a:rPr>
              <a:t>Contact us</a:t>
            </a:r>
          </a:p>
        </p:txBody>
      </p:sp>
      <p:sp>
        <p:nvSpPr>
          <p:cNvPr id="9" name="Rectangle 8">
            <a:extLst>
              <a:ext uri="{FF2B5EF4-FFF2-40B4-BE49-F238E27FC236}">
                <a16:creationId xmlns:a16="http://schemas.microsoft.com/office/drawing/2014/main" id="{A1A19FCE-9ADD-E4C2-ABC4-34C2D8098F53}"/>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29722" b="-29722"/>
            </a:stretch>
          </a:blipFill>
        </p:spPr>
      </p:sp>
      <p:sp>
        <p:nvSpPr>
          <p:cNvPr id="3" name="Freeform 3"/>
          <p:cNvSpPr/>
          <p:nvPr/>
        </p:nvSpPr>
        <p:spPr>
          <a:xfrm>
            <a:off x="4876800" y="3906724"/>
            <a:ext cx="8177035" cy="2293226"/>
          </a:xfrm>
          <a:custGeom>
            <a:avLst/>
            <a:gdLst/>
            <a:ahLst/>
            <a:cxnLst/>
            <a:rect l="l" t="t" r="r" b="b"/>
            <a:pathLst>
              <a:path w="7949046" h="2172854">
                <a:moveTo>
                  <a:pt x="0" y="0"/>
                </a:moveTo>
                <a:lnTo>
                  <a:pt x="7949046" y="0"/>
                </a:lnTo>
                <a:lnTo>
                  <a:pt x="7949046" y="2172853"/>
                </a:lnTo>
                <a:lnTo>
                  <a:pt x="0" y="2172853"/>
                </a:lnTo>
                <a:lnTo>
                  <a:pt x="0" y="0"/>
                </a:lnTo>
                <a:close/>
              </a:path>
            </a:pathLst>
          </a:custGeom>
          <a:blipFill>
            <a:blip r:embed="rId3"/>
            <a:stretch>
              <a:fillRect/>
            </a:stretch>
          </a:blipFill>
        </p:spPr>
      </p:sp>
      <p:sp>
        <p:nvSpPr>
          <p:cNvPr id="4" name="Freeform 4"/>
          <p:cNvSpPr/>
          <p:nvPr/>
        </p:nvSpPr>
        <p:spPr>
          <a:xfrm flipH="1">
            <a:off x="12665297" y="0"/>
            <a:ext cx="5837247" cy="4509273"/>
          </a:xfrm>
          <a:custGeom>
            <a:avLst/>
            <a:gdLst/>
            <a:ahLst/>
            <a:cxnLst/>
            <a:rect l="l" t="t" r="r" b="b"/>
            <a:pathLst>
              <a:path w="5837247" h="4509273">
                <a:moveTo>
                  <a:pt x="5837247" y="0"/>
                </a:moveTo>
                <a:lnTo>
                  <a:pt x="0" y="0"/>
                </a:lnTo>
                <a:lnTo>
                  <a:pt x="0" y="4509273"/>
                </a:lnTo>
                <a:lnTo>
                  <a:pt x="5837247" y="4509273"/>
                </a:lnTo>
                <a:lnTo>
                  <a:pt x="5837247" y="0"/>
                </a:lnTo>
                <a:close/>
              </a:path>
            </a:pathLst>
          </a:custGeom>
          <a:blipFill>
            <a:blip r:embed="rId4"/>
            <a:stretch>
              <a:fillRect/>
            </a:stretch>
          </a:blipFill>
        </p:spPr>
      </p:sp>
      <p:sp>
        <p:nvSpPr>
          <p:cNvPr id="5" name="Freeform 5"/>
          <p:cNvSpPr/>
          <p:nvPr/>
        </p:nvSpPr>
        <p:spPr>
          <a:xfrm>
            <a:off x="3276283" y="125156"/>
            <a:ext cx="11301259" cy="4831288"/>
          </a:xfrm>
          <a:custGeom>
            <a:avLst/>
            <a:gdLst/>
            <a:ahLst/>
            <a:cxnLst/>
            <a:rect l="l" t="t" r="r" b="b"/>
            <a:pathLst>
              <a:path w="11301259" h="4831288">
                <a:moveTo>
                  <a:pt x="0" y="0"/>
                </a:moveTo>
                <a:lnTo>
                  <a:pt x="11301259" y="0"/>
                </a:lnTo>
                <a:lnTo>
                  <a:pt x="11301259" y="4831288"/>
                </a:lnTo>
                <a:lnTo>
                  <a:pt x="0" y="4831288"/>
                </a:lnTo>
                <a:lnTo>
                  <a:pt x="0" y="0"/>
                </a:lnTo>
                <a:close/>
              </a:path>
            </a:pathLst>
          </a:custGeom>
          <a:blipFill>
            <a:blip r:embed="rId5"/>
            <a:stretch>
              <a:fillRect/>
            </a:stretch>
          </a:blipFill>
        </p:spPr>
      </p:sp>
      <p:sp>
        <p:nvSpPr>
          <p:cNvPr id="6" name="Freeform 6"/>
          <p:cNvSpPr/>
          <p:nvPr/>
        </p:nvSpPr>
        <p:spPr>
          <a:xfrm>
            <a:off x="381000" y="9410700"/>
            <a:ext cx="1544958" cy="621049"/>
          </a:xfrm>
          <a:custGeom>
            <a:avLst/>
            <a:gdLst/>
            <a:ahLst/>
            <a:cxnLst/>
            <a:rect l="l" t="t" r="r" b="b"/>
            <a:pathLst>
              <a:path w="1544958" h="621049">
                <a:moveTo>
                  <a:pt x="0" y="0"/>
                </a:moveTo>
                <a:lnTo>
                  <a:pt x="1544958" y="0"/>
                </a:lnTo>
                <a:lnTo>
                  <a:pt x="1544958" y="621048"/>
                </a:lnTo>
                <a:lnTo>
                  <a:pt x="0" y="6210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5759796" y="6699662"/>
            <a:ext cx="6705600" cy="4076700"/>
          </a:xfrm>
          <a:custGeom>
            <a:avLst/>
            <a:gdLst/>
            <a:ahLst/>
            <a:cxnLst/>
            <a:rect l="l" t="t" r="r" b="b"/>
            <a:pathLst>
              <a:path w="6091190" h="3339510">
                <a:moveTo>
                  <a:pt x="0" y="0"/>
                </a:moveTo>
                <a:lnTo>
                  <a:pt x="6091190" y="0"/>
                </a:lnTo>
                <a:lnTo>
                  <a:pt x="6091190" y="3339510"/>
                </a:lnTo>
                <a:lnTo>
                  <a:pt x="0" y="3339510"/>
                </a:lnTo>
                <a:lnTo>
                  <a:pt x="0" y="0"/>
                </a:lnTo>
                <a:close/>
              </a:path>
            </a:pathLst>
          </a:custGeom>
          <a:blipFill>
            <a:blip r:embed="rId8"/>
            <a:stretch>
              <a:fillRect l="-117600"/>
            </a:stretch>
          </a:blipFill>
        </p:spPr>
      </p:sp>
      <p:sp>
        <p:nvSpPr>
          <p:cNvPr id="9" name="TextBox 9"/>
          <p:cNvSpPr txBox="1"/>
          <p:nvPr/>
        </p:nvSpPr>
        <p:spPr>
          <a:xfrm>
            <a:off x="12684347" y="8097055"/>
            <a:ext cx="2970475" cy="1025236"/>
          </a:xfrm>
          <a:prstGeom prst="rect">
            <a:avLst/>
          </a:prstGeom>
        </p:spPr>
        <p:txBody>
          <a:bodyPr lIns="0" tIns="0" rIns="0" bIns="0" rtlCol="0" anchor="t">
            <a:spAutoFit/>
          </a:bodyPr>
          <a:lstStyle/>
          <a:p>
            <a:pPr algn="l">
              <a:lnSpc>
                <a:spcPts val="7636"/>
              </a:lnSpc>
            </a:pPr>
            <a:r>
              <a:rPr lang="en-US" sz="5454">
                <a:solidFill>
                  <a:srgbClr val="FFFFFF"/>
                </a:solidFill>
                <a:latin typeface="Calibri (MS)"/>
                <a:ea typeface="Calibri (MS)"/>
                <a:cs typeface="Calibri (MS)"/>
                <a:sym typeface="Calibri (M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8A0C17-BD8D-B4C1-2328-752FD7C43794}"/>
              </a:ext>
            </a:extLst>
          </p:cNvPr>
          <p:cNvPicPr>
            <a:picLocks noChangeAspect="1"/>
          </p:cNvPicPr>
          <p:nvPr/>
        </p:nvPicPr>
        <p:blipFill>
          <a:blip r:embed="rId2"/>
          <a:stretch>
            <a:fillRect/>
          </a:stretch>
        </p:blipFill>
        <p:spPr>
          <a:xfrm>
            <a:off x="0" y="18047"/>
            <a:ext cx="18288000" cy="4700016"/>
          </a:xfrm>
          <a:prstGeom prst="rect">
            <a:avLst/>
          </a:prstGeom>
        </p:spPr>
      </p:pic>
      <p:sp>
        <p:nvSpPr>
          <p:cNvPr id="4" name="Freeform 4"/>
          <p:cNvSpPr/>
          <p:nvPr/>
        </p:nvSpPr>
        <p:spPr>
          <a:xfrm>
            <a:off x="15087600" y="908627"/>
            <a:ext cx="2986548" cy="936434"/>
          </a:xfrm>
          <a:custGeom>
            <a:avLst/>
            <a:gdLst/>
            <a:ahLst/>
            <a:cxnLst/>
            <a:rect l="l" t="t" r="r" b="b"/>
            <a:pathLst>
              <a:path w="3748548" h="1104049">
                <a:moveTo>
                  <a:pt x="0" y="0"/>
                </a:moveTo>
                <a:lnTo>
                  <a:pt x="3748548" y="0"/>
                </a:lnTo>
                <a:lnTo>
                  <a:pt x="3748548" y="1104048"/>
                </a:lnTo>
                <a:lnTo>
                  <a:pt x="0" y="1104048"/>
                </a:lnTo>
                <a:lnTo>
                  <a:pt x="0" y="0"/>
                </a:lnTo>
                <a:close/>
              </a:path>
            </a:pathLst>
          </a:custGeom>
          <a:blipFill>
            <a:blip r:embed="rId3"/>
            <a:stretch>
              <a:fillRect r="-935"/>
            </a:stretch>
          </a:blipFill>
        </p:spPr>
        <p:txBody>
          <a:bodyPr/>
          <a:lstStyle/>
          <a:p>
            <a:endParaRPr lang="en-IN" dirty="0"/>
          </a:p>
        </p:txBody>
      </p:sp>
      <p:sp>
        <p:nvSpPr>
          <p:cNvPr id="10" name="Freeform 10"/>
          <p:cNvSpPr/>
          <p:nvPr/>
        </p:nvSpPr>
        <p:spPr>
          <a:xfrm>
            <a:off x="16992600" y="9268295"/>
            <a:ext cx="765553" cy="308353"/>
          </a:xfrm>
          <a:custGeom>
            <a:avLst/>
            <a:gdLst/>
            <a:ahLst/>
            <a:cxnLst/>
            <a:rect l="l" t="t" r="r" b="b"/>
            <a:pathLst>
              <a:path w="765553" h="308353">
                <a:moveTo>
                  <a:pt x="0" y="0"/>
                </a:moveTo>
                <a:lnTo>
                  <a:pt x="765553" y="0"/>
                </a:lnTo>
                <a:lnTo>
                  <a:pt x="765553" y="308352"/>
                </a:lnTo>
                <a:lnTo>
                  <a:pt x="0" y="3083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Rectangle 10">
            <a:extLst>
              <a:ext uri="{FF2B5EF4-FFF2-40B4-BE49-F238E27FC236}">
                <a16:creationId xmlns:a16="http://schemas.microsoft.com/office/drawing/2014/main" id="{191A0340-E6BD-D5AB-9B65-644169B64572}"/>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pic>
        <p:nvPicPr>
          <p:cNvPr id="1028" name="Picture 4" descr="Pragati Security">
            <a:extLst>
              <a:ext uri="{FF2B5EF4-FFF2-40B4-BE49-F238E27FC236}">
                <a16:creationId xmlns:a16="http://schemas.microsoft.com/office/drawing/2014/main" id="{15A9E389-6EC3-285F-F110-C4030E4A6A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008" r="13120"/>
          <a:stretch>
            <a:fillRect/>
          </a:stretch>
        </p:blipFill>
        <p:spPr bwMode="auto">
          <a:xfrm>
            <a:off x="304800" y="4372539"/>
            <a:ext cx="9624126" cy="5279478"/>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2"/>
          <p:cNvSpPr/>
          <p:nvPr/>
        </p:nvSpPr>
        <p:spPr>
          <a:xfrm>
            <a:off x="4819834" y="5607762"/>
            <a:ext cx="13428456" cy="4659645"/>
          </a:xfrm>
          <a:custGeom>
            <a:avLst/>
            <a:gdLst/>
            <a:ahLst/>
            <a:cxnLst/>
            <a:rect l="l" t="t" r="r" b="b"/>
            <a:pathLst>
              <a:path w="16230600" h="6715411">
                <a:moveTo>
                  <a:pt x="0" y="0"/>
                </a:moveTo>
                <a:lnTo>
                  <a:pt x="16230600" y="0"/>
                </a:lnTo>
                <a:lnTo>
                  <a:pt x="16230600" y="6715410"/>
                </a:lnTo>
                <a:lnTo>
                  <a:pt x="0" y="6715410"/>
                </a:lnTo>
                <a:lnTo>
                  <a:pt x="0" y="0"/>
                </a:lnTo>
                <a:close/>
              </a:path>
            </a:pathLst>
          </a:custGeom>
          <a:blipFill>
            <a:blip r:embed="rId7">
              <a:alphaModFix amt="20000"/>
            </a:blip>
            <a:stretch>
              <a:fillRect r="-20867" b="-44118"/>
            </a:stretch>
          </a:blipFill>
        </p:spPr>
      </p:sp>
      <p:sp>
        <p:nvSpPr>
          <p:cNvPr id="14" name="TextBox 13">
            <a:extLst>
              <a:ext uri="{FF2B5EF4-FFF2-40B4-BE49-F238E27FC236}">
                <a16:creationId xmlns:a16="http://schemas.microsoft.com/office/drawing/2014/main" id="{F4CB850A-E44A-3CCC-8B21-0207BD5F504E}"/>
              </a:ext>
            </a:extLst>
          </p:cNvPr>
          <p:cNvSpPr txBox="1"/>
          <p:nvPr/>
        </p:nvSpPr>
        <p:spPr>
          <a:xfrm>
            <a:off x="9677400" y="4718063"/>
            <a:ext cx="8080753" cy="4662815"/>
          </a:xfrm>
          <a:prstGeom prst="rect">
            <a:avLst/>
          </a:prstGeom>
          <a:noFill/>
        </p:spPr>
        <p:txBody>
          <a:bodyPr wrap="square">
            <a:spAutoFit/>
          </a:bodyPr>
          <a:lstStyle/>
          <a:p>
            <a:pPr algn="just"/>
            <a:r>
              <a:rPr lang="en-US" sz="2700" dirty="0">
                <a:solidFill>
                  <a:srgbClr val="000000"/>
                </a:solidFill>
                <a:latin typeface="Century" panose="02040604050505020304" pitchFamily="18" charset="0"/>
                <a:ea typeface="Crimson Pro"/>
                <a:cs typeface="Crimson Pro"/>
                <a:sym typeface="Crimson Pro"/>
              </a:rPr>
              <a:t>     To discover our security solutions provided various segment. Please visit our local PSIS website and get more details. PSIS here to help make our country a safer place. We have experienced and retired </a:t>
            </a:r>
            <a:r>
              <a:rPr lang="en-US" sz="2700" dirty="0" err="1">
                <a:solidFill>
                  <a:srgbClr val="000000"/>
                </a:solidFill>
                <a:latin typeface="Century" panose="02040604050505020304" pitchFamily="18" charset="0"/>
                <a:ea typeface="Crimson Pro"/>
                <a:cs typeface="Crimson Pro"/>
                <a:sym typeface="Crimson Pro"/>
              </a:rPr>
              <a:t>defence</a:t>
            </a:r>
            <a:r>
              <a:rPr lang="en-US" sz="2700" dirty="0">
                <a:solidFill>
                  <a:srgbClr val="000000"/>
                </a:solidFill>
                <a:latin typeface="Century" panose="02040604050505020304" pitchFamily="18" charset="0"/>
                <a:ea typeface="Crimson Pro"/>
                <a:cs typeface="Crimson Pro"/>
                <a:sym typeface="Crimson Pro"/>
              </a:rPr>
              <a:t> personnel and we do this by combining expertise in on-site, mobile and remote guarding with electronic security and experience in fire and safety. Our track record in corporate risk management adds further expertise. PSIS to create security solutions that solve real-life problems.</a:t>
            </a:r>
            <a:endParaRPr lang="en-IN" sz="2700" dirty="0">
              <a:latin typeface="Century" panose="02040604050505020304" pitchFamily="18" charset="0"/>
            </a:endParaRPr>
          </a:p>
        </p:txBody>
      </p:sp>
      <p:sp>
        <p:nvSpPr>
          <p:cNvPr id="15" name="Rectangle 14">
            <a:extLst>
              <a:ext uri="{FF2B5EF4-FFF2-40B4-BE49-F238E27FC236}">
                <a16:creationId xmlns:a16="http://schemas.microsoft.com/office/drawing/2014/main" id="{407B4382-C695-9239-CAE1-71F116100F6D}"/>
              </a:ext>
            </a:extLst>
          </p:cNvPr>
          <p:cNvSpPr/>
          <p:nvPr/>
        </p:nvSpPr>
        <p:spPr>
          <a:xfrm>
            <a:off x="0" y="0"/>
            <a:ext cx="18335515" cy="831692"/>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6813"/>
              </a:lnSpc>
            </a:pPr>
            <a:r>
              <a:rPr lang="en-US" sz="6000" dirty="0">
                <a:solidFill>
                  <a:schemeClr val="bg1"/>
                </a:solidFill>
                <a:latin typeface="Bell MT" panose="02020503060305020303" pitchFamily="18" charset="0"/>
                <a:ea typeface="Bricolage Grotesque Bold"/>
                <a:cs typeface="Bricolage Grotesque Bold"/>
                <a:sym typeface="Bricolage Grotesque Bold"/>
              </a:rPr>
              <a:t>About Us</a:t>
            </a:r>
          </a:p>
        </p:txBody>
      </p:sp>
      <p:sp>
        <p:nvSpPr>
          <p:cNvPr id="17" name="TextBox 16">
            <a:extLst>
              <a:ext uri="{FF2B5EF4-FFF2-40B4-BE49-F238E27FC236}">
                <a16:creationId xmlns:a16="http://schemas.microsoft.com/office/drawing/2014/main" id="{30A0110A-A147-10F5-F01B-D1D6C9522F74}"/>
              </a:ext>
            </a:extLst>
          </p:cNvPr>
          <p:cNvSpPr txBox="1"/>
          <p:nvPr/>
        </p:nvSpPr>
        <p:spPr>
          <a:xfrm>
            <a:off x="304800" y="1873584"/>
            <a:ext cx="17453353" cy="3046988"/>
          </a:xfrm>
          <a:prstGeom prst="rect">
            <a:avLst/>
          </a:prstGeom>
          <a:noFill/>
        </p:spPr>
        <p:txBody>
          <a:bodyPr wrap="square">
            <a:spAutoFit/>
          </a:bodyPr>
          <a:lstStyle/>
          <a:p>
            <a:pPr algn="just"/>
            <a:r>
              <a:rPr kumimoji="0" lang="en-US" sz="3200" b="1" i="0" u="none" strike="noStrike" kern="1200" cap="none" spc="0" normalizeH="0" baseline="0" noProof="0" dirty="0">
                <a:ln>
                  <a:noFill/>
                </a:ln>
                <a:solidFill>
                  <a:srgbClr val="1E5694"/>
                </a:solidFill>
                <a:effectLst/>
                <a:uLnTx/>
                <a:uFillTx/>
                <a:latin typeface="Crimson Pro Bold"/>
                <a:ea typeface="Crimson Pro Bold"/>
                <a:cs typeface="Crimson Pro Bold"/>
                <a:sym typeface="Crimson Pro Bold"/>
              </a:rPr>
              <a:t>          PSIS (Pragati Security and Intelligence Services)</a:t>
            </a:r>
            <a:r>
              <a:rPr kumimoji="0" lang="en-US" sz="3200" b="0" i="0" u="none" strike="noStrike" kern="1200" cap="none" spc="0" normalizeH="0" baseline="0" noProof="0" dirty="0">
                <a:ln>
                  <a:noFill/>
                </a:ln>
                <a:solidFill>
                  <a:srgbClr val="000000"/>
                </a:solidFill>
                <a:effectLst/>
                <a:uLnTx/>
                <a:uFillTx/>
                <a:latin typeface="Crimson Pro"/>
                <a:ea typeface="Crimson Pro"/>
                <a:cs typeface="Crimson Pro"/>
                <a:sym typeface="Crimson Pro"/>
              </a:rPr>
              <a:t>, provides security solutions to Corporate’s, Industries and Institutions. We offer human resources management services which are essential to smooth functioning of any business house. We have emerged as a trusted leader across these business segments pan India. Our security solutions are adopted to your needs. We combine regionals reach with extensive local expertise in our branch offices, which promotes close and long-term relationships with our clients.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620C04A-C171-D510-5F08-1C672AF51FC1}"/>
              </a:ext>
            </a:extLst>
          </p:cNvPr>
          <p:cNvPicPr>
            <a:picLocks noChangeAspect="1"/>
          </p:cNvPicPr>
          <p:nvPr/>
        </p:nvPicPr>
        <p:blipFill>
          <a:blip r:embed="rId2"/>
          <a:stretch>
            <a:fillRect/>
          </a:stretch>
        </p:blipFill>
        <p:spPr>
          <a:xfrm>
            <a:off x="23757" y="18877"/>
            <a:ext cx="18288000" cy="4700016"/>
          </a:xfrm>
          <a:prstGeom prst="rect">
            <a:avLst/>
          </a:prstGeom>
        </p:spPr>
      </p:pic>
      <p:sp>
        <p:nvSpPr>
          <p:cNvPr id="3" name="AutoShape 3"/>
          <p:cNvSpPr/>
          <p:nvPr/>
        </p:nvSpPr>
        <p:spPr>
          <a:xfrm flipV="1">
            <a:off x="14910540" y="1969477"/>
            <a:ext cx="225849" cy="610632"/>
          </a:xfrm>
          <a:prstGeom prst="line">
            <a:avLst/>
          </a:prstGeom>
          <a:ln w="38100" cap="flat">
            <a:solidFill>
              <a:srgbClr val="FFFFFF"/>
            </a:solidFill>
            <a:prstDash val="solid"/>
            <a:headEnd type="none" w="sm" len="sm"/>
            <a:tailEnd type="none" w="sm" len="sm"/>
          </a:ln>
        </p:spPr>
      </p:sp>
      <p:sp>
        <p:nvSpPr>
          <p:cNvPr id="4" name="AutoShape 4"/>
          <p:cNvSpPr/>
          <p:nvPr/>
        </p:nvSpPr>
        <p:spPr>
          <a:xfrm flipV="1">
            <a:off x="10087082" y="4687383"/>
            <a:ext cx="545990" cy="1476200"/>
          </a:xfrm>
          <a:prstGeom prst="line">
            <a:avLst/>
          </a:prstGeom>
          <a:ln w="85725" cap="flat">
            <a:solidFill>
              <a:srgbClr val="FFFFFF"/>
            </a:solidFill>
            <a:prstDash val="solid"/>
            <a:headEnd type="none" w="sm" len="sm"/>
            <a:tailEnd type="none" w="sm" len="sm"/>
          </a:ln>
        </p:spPr>
      </p:sp>
      <p:sp>
        <p:nvSpPr>
          <p:cNvPr id="7" name="Freeform 7"/>
          <p:cNvSpPr/>
          <p:nvPr/>
        </p:nvSpPr>
        <p:spPr>
          <a:xfrm>
            <a:off x="744596" y="775960"/>
            <a:ext cx="7069238" cy="3360884"/>
          </a:xfrm>
          <a:custGeom>
            <a:avLst/>
            <a:gdLst/>
            <a:ahLst/>
            <a:cxnLst/>
            <a:rect l="l" t="t" r="r" b="b"/>
            <a:pathLst>
              <a:path w="7069238" h="3360884">
                <a:moveTo>
                  <a:pt x="0" y="0"/>
                </a:moveTo>
                <a:lnTo>
                  <a:pt x="7069239" y="0"/>
                </a:lnTo>
                <a:lnTo>
                  <a:pt x="7069239" y="3360884"/>
                </a:lnTo>
                <a:lnTo>
                  <a:pt x="0" y="3360884"/>
                </a:lnTo>
                <a:lnTo>
                  <a:pt x="0" y="0"/>
                </a:lnTo>
                <a:close/>
              </a:path>
            </a:pathLst>
          </a:custGeom>
          <a:blipFill>
            <a:blip r:embed="rId3"/>
            <a:stretch>
              <a:fillRect l="-3146" r="-3146"/>
            </a:stretch>
          </a:blipFill>
        </p:spPr>
      </p:sp>
      <p:sp>
        <p:nvSpPr>
          <p:cNvPr id="8" name="TextBox 8"/>
          <p:cNvSpPr txBox="1"/>
          <p:nvPr/>
        </p:nvSpPr>
        <p:spPr>
          <a:xfrm>
            <a:off x="2991395" y="1095746"/>
            <a:ext cx="2539648" cy="505764"/>
          </a:xfrm>
          <a:prstGeom prst="rect">
            <a:avLst/>
          </a:prstGeom>
        </p:spPr>
        <p:txBody>
          <a:bodyPr lIns="0" tIns="0" rIns="0" bIns="0" rtlCol="0" anchor="t">
            <a:spAutoFit/>
          </a:bodyPr>
          <a:lstStyle/>
          <a:p>
            <a:pPr algn="ctr">
              <a:lnSpc>
                <a:spcPts val="4170"/>
              </a:lnSpc>
            </a:pPr>
            <a:r>
              <a:rPr lang="en-US" sz="2856" b="1" dirty="0">
                <a:solidFill>
                  <a:srgbClr val="FFFFFF"/>
                </a:solidFill>
                <a:latin typeface="Bricolage Grotesque Bold"/>
                <a:ea typeface="Bricolage Grotesque Bold"/>
                <a:cs typeface="Bricolage Grotesque Bold"/>
                <a:sym typeface="Bricolage Grotesque Bold"/>
              </a:rPr>
              <a:t>Our Mission </a:t>
            </a:r>
          </a:p>
        </p:txBody>
      </p:sp>
      <p:sp>
        <p:nvSpPr>
          <p:cNvPr id="9" name="TextBox 9"/>
          <p:cNvSpPr txBox="1"/>
          <p:nvPr/>
        </p:nvSpPr>
        <p:spPr>
          <a:xfrm>
            <a:off x="1484292" y="1709760"/>
            <a:ext cx="5608309" cy="1971758"/>
          </a:xfrm>
          <a:prstGeom prst="rect">
            <a:avLst/>
          </a:prstGeom>
        </p:spPr>
        <p:txBody>
          <a:bodyPr wrap="square" lIns="0" tIns="0" rIns="0" bIns="0" rtlCol="0" anchor="t">
            <a:spAutoFit/>
          </a:bodyPr>
          <a:lstStyle/>
          <a:p>
            <a:pPr algn="ctr">
              <a:lnSpc>
                <a:spcPts val="3890"/>
              </a:lnSpc>
              <a:spcBef>
                <a:spcPct val="0"/>
              </a:spcBef>
            </a:pPr>
            <a:r>
              <a:rPr lang="en-US" sz="2779" dirty="0">
                <a:solidFill>
                  <a:srgbClr val="FFFFFF"/>
                </a:solidFill>
                <a:latin typeface="Bricolage Grotesque"/>
                <a:ea typeface="Bricolage Grotesque"/>
                <a:cs typeface="Bricolage Grotesque"/>
                <a:sym typeface="Bricolage Grotesque"/>
              </a:rPr>
              <a:t>To be one of the most preferred security service providers in both national and international markets. </a:t>
            </a:r>
          </a:p>
        </p:txBody>
      </p:sp>
      <p:sp>
        <p:nvSpPr>
          <p:cNvPr id="10" name="TextBox 10"/>
          <p:cNvSpPr txBox="1"/>
          <p:nvPr/>
        </p:nvSpPr>
        <p:spPr>
          <a:xfrm>
            <a:off x="15201881" y="2244974"/>
            <a:ext cx="2348100" cy="316203"/>
          </a:xfrm>
          <a:prstGeom prst="rect">
            <a:avLst/>
          </a:prstGeom>
        </p:spPr>
        <p:txBody>
          <a:bodyPr lIns="0" tIns="0" rIns="0" bIns="0" rtlCol="0" anchor="t">
            <a:spAutoFit/>
          </a:bodyPr>
          <a:lstStyle/>
          <a:p>
            <a:pPr algn="l">
              <a:lnSpc>
                <a:spcPts val="2520"/>
              </a:lnSpc>
            </a:pPr>
            <a:r>
              <a:rPr lang="en-US" sz="1800">
                <a:solidFill>
                  <a:srgbClr val="FFFFFF"/>
                </a:solidFill>
                <a:latin typeface="Bricolage Grotesque"/>
                <a:ea typeface="Bricolage Grotesque"/>
                <a:cs typeface="Bricolage Grotesque"/>
                <a:sym typeface="Bricolage Grotesque"/>
              </a:rPr>
              <a:t>Paucek and Lage</a:t>
            </a:r>
          </a:p>
        </p:txBody>
      </p:sp>
      <p:sp>
        <p:nvSpPr>
          <p:cNvPr id="11" name="Freeform 11"/>
          <p:cNvSpPr/>
          <p:nvPr/>
        </p:nvSpPr>
        <p:spPr>
          <a:xfrm>
            <a:off x="11373178" y="2292599"/>
            <a:ext cx="7074723" cy="3164331"/>
          </a:xfrm>
          <a:custGeom>
            <a:avLst/>
            <a:gdLst/>
            <a:ahLst/>
            <a:cxnLst/>
            <a:rect l="l" t="t" r="r" b="b"/>
            <a:pathLst>
              <a:path w="7074723" h="3164331">
                <a:moveTo>
                  <a:pt x="0" y="0"/>
                </a:moveTo>
                <a:lnTo>
                  <a:pt x="7074724" y="0"/>
                </a:lnTo>
                <a:lnTo>
                  <a:pt x="7074724" y="3164331"/>
                </a:lnTo>
                <a:lnTo>
                  <a:pt x="0" y="3164331"/>
                </a:lnTo>
                <a:lnTo>
                  <a:pt x="0" y="0"/>
                </a:lnTo>
                <a:close/>
              </a:path>
            </a:pathLst>
          </a:custGeom>
          <a:blipFill>
            <a:blip r:embed="rId3"/>
            <a:stretch>
              <a:fillRect/>
            </a:stretch>
          </a:blipFill>
        </p:spPr>
      </p:sp>
      <p:sp>
        <p:nvSpPr>
          <p:cNvPr id="12" name="TextBox 12"/>
          <p:cNvSpPr txBox="1"/>
          <p:nvPr/>
        </p:nvSpPr>
        <p:spPr>
          <a:xfrm>
            <a:off x="12190749" y="3364082"/>
            <a:ext cx="5500101" cy="1443885"/>
          </a:xfrm>
          <a:prstGeom prst="rect">
            <a:avLst/>
          </a:prstGeom>
        </p:spPr>
        <p:txBody>
          <a:bodyPr lIns="0" tIns="0" rIns="0" bIns="0" rtlCol="0" anchor="t">
            <a:spAutoFit/>
          </a:bodyPr>
          <a:lstStyle/>
          <a:p>
            <a:pPr algn="ctr">
              <a:lnSpc>
                <a:spcPts val="3890"/>
              </a:lnSpc>
              <a:spcBef>
                <a:spcPct val="0"/>
              </a:spcBef>
            </a:pPr>
            <a:r>
              <a:rPr lang="en-US" sz="2779">
                <a:solidFill>
                  <a:srgbClr val="FFFFFF"/>
                </a:solidFill>
                <a:latin typeface="Bricolage Grotesque"/>
                <a:ea typeface="Bricolage Grotesque"/>
                <a:cs typeface="Bricolage Grotesque"/>
                <a:sym typeface="Bricolage Grotesque"/>
              </a:rPr>
              <a:t>Provide top notch service fueled with commitment, consistency and reliability).</a:t>
            </a:r>
          </a:p>
        </p:txBody>
      </p:sp>
      <p:sp>
        <p:nvSpPr>
          <p:cNvPr id="13" name="TextBox 13"/>
          <p:cNvSpPr txBox="1"/>
          <p:nvPr/>
        </p:nvSpPr>
        <p:spPr>
          <a:xfrm>
            <a:off x="13670975" y="2735464"/>
            <a:ext cx="2539648" cy="489428"/>
          </a:xfrm>
          <a:prstGeom prst="rect">
            <a:avLst/>
          </a:prstGeom>
        </p:spPr>
        <p:txBody>
          <a:bodyPr lIns="0" tIns="0" rIns="0" bIns="0" rtlCol="0" anchor="t">
            <a:spAutoFit/>
          </a:bodyPr>
          <a:lstStyle/>
          <a:p>
            <a:pPr algn="ctr">
              <a:lnSpc>
                <a:spcPts val="3998"/>
              </a:lnSpc>
              <a:spcBef>
                <a:spcPct val="0"/>
              </a:spcBef>
            </a:pPr>
            <a:r>
              <a:rPr lang="en-US" sz="2856" b="1">
                <a:solidFill>
                  <a:srgbClr val="FFFFFF"/>
                </a:solidFill>
                <a:latin typeface="Bricolage Grotesque Bold"/>
                <a:ea typeface="Bricolage Grotesque Bold"/>
                <a:cs typeface="Bricolage Grotesque Bold"/>
                <a:sym typeface="Bricolage Grotesque Bold"/>
              </a:rPr>
              <a:t>Our Vision </a:t>
            </a:r>
          </a:p>
        </p:txBody>
      </p:sp>
      <p:sp>
        <p:nvSpPr>
          <p:cNvPr id="14" name="TextBox 14"/>
          <p:cNvSpPr txBox="1"/>
          <p:nvPr/>
        </p:nvSpPr>
        <p:spPr>
          <a:xfrm>
            <a:off x="3458680" y="7206649"/>
            <a:ext cx="2105164" cy="278891"/>
          </a:xfrm>
          <a:prstGeom prst="rect">
            <a:avLst/>
          </a:prstGeom>
        </p:spPr>
        <p:txBody>
          <a:bodyPr lIns="0" tIns="0" rIns="0" bIns="0" rtlCol="0" anchor="t">
            <a:spAutoFit/>
          </a:bodyPr>
          <a:lstStyle/>
          <a:p>
            <a:pPr algn="l">
              <a:lnSpc>
                <a:spcPts val="2259"/>
              </a:lnSpc>
            </a:pPr>
            <a:r>
              <a:rPr lang="en-US" sz="1613">
                <a:solidFill>
                  <a:srgbClr val="FFFFFF"/>
                </a:solidFill>
                <a:latin typeface="Bricolage Grotesque"/>
                <a:ea typeface="Bricolage Grotesque"/>
                <a:cs typeface="Bricolage Grotesque"/>
                <a:sym typeface="Bricolage Grotesque"/>
              </a:rPr>
              <a:t>Paucek and Lage</a:t>
            </a:r>
          </a:p>
        </p:txBody>
      </p:sp>
      <p:sp>
        <p:nvSpPr>
          <p:cNvPr id="15" name="Freeform 15"/>
          <p:cNvSpPr/>
          <p:nvPr/>
        </p:nvSpPr>
        <p:spPr>
          <a:xfrm>
            <a:off x="-176667" y="6891712"/>
            <a:ext cx="6697589" cy="2995649"/>
          </a:xfrm>
          <a:custGeom>
            <a:avLst/>
            <a:gdLst/>
            <a:ahLst/>
            <a:cxnLst/>
            <a:rect l="l" t="t" r="r" b="b"/>
            <a:pathLst>
              <a:path w="6697589" h="2995649">
                <a:moveTo>
                  <a:pt x="0" y="0"/>
                </a:moveTo>
                <a:lnTo>
                  <a:pt x="6697589" y="0"/>
                </a:lnTo>
                <a:lnTo>
                  <a:pt x="6697589" y="2995648"/>
                </a:lnTo>
                <a:lnTo>
                  <a:pt x="0" y="2995648"/>
                </a:lnTo>
                <a:lnTo>
                  <a:pt x="0" y="0"/>
                </a:lnTo>
                <a:close/>
              </a:path>
            </a:pathLst>
          </a:custGeom>
          <a:blipFill>
            <a:blip r:embed="rId3"/>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p>
      <p:sp>
        <p:nvSpPr>
          <p:cNvPr id="16" name="TextBox 16"/>
          <p:cNvSpPr txBox="1"/>
          <p:nvPr/>
        </p:nvSpPr>
        <p:spPr>
          <a:xfrm>
            <a:off x="744597" y="7689482"/>
            <a:ext cx="4945542" cy="1769395"/>
          </a:xfrm>
          <a:prstGeom prst="rect">
            <a:avLst/>
          </a:prstGeom>
        </p:spPr>
        <p:txBody>
          <a:bodyPr wrap="square" lIns="0" tIns="0" rIns="0" bIns="0" rtlCol="0" anchor="t">
            <a:spAutoFit/>
          </a:bodyPr>
          <a:lstStyle/>
          <a:p>
            <a:pPr algn="ctr">
              <a:lnSpc>
                <a:spcPts val="3488"/>
              </a:lnSpc>
              <a:spcBef>
                <a:spcPct val="0"/>
              </a:spcBef>
            </a:pPr>
            <a:r>
              <a:rPr lang="en-US" sz="2491" dirty="0">
                <a:solidFill>
                  <a:srgbClr val="FFFFFF"/>
                </a:solidFill>
                <a:latin typeface="Bricolage Grotesque"/>
                <a:ea typeface="Bricolage Grotesque"/>
                <a:cs typeface="Bricolage Grotesque"/>
                <a:sym typeface="Bricolage Grotesque"/>
              </a:rPr>
              <a:t>Value people- | Business Excellence | Customer Oriented | Integrity |Transparency | Courage and Discipline. </a:t>
            </a:r>
          </a:p>
        </p:txBody>
      </p:sp>
      <p:sp>
        <p:nvSpPr>
          <p:cNvPr id="17" name="TextBox 17"/>
          <p:cNvSpPr txBox="1"/>
          <p:nvPr/>
        </p:nvSpPr>
        <p:spPr>
          <a:xfrm>
            <a:off x="1905000" y="7225381"/>
            <a:ext cx="2463607" cy="443198"/>
          </a:xfrm>
          <a:prstGeom prst="rect">
            <a:avLst/>
          </a:prstGeom>
        </p:spPr>
        <p:txBody>
          <a:bodyPr wrap="square" lIns="0" tIns="0" rIns="0" bIns="0" rtlCol="0" anchor="t">
            <a:spAutoFit/>
          </a:bodyPr>
          <a:lstStyle/>
          <a:p>
            <a:pPr algn="ctr">
              <a:lnSpc>
                <a:spcPts val="3584"/>
              </a:lnSpc>
              <a:spcBef>
                <a:spcPct val="0"/>
              </a:spcBef>
            </a:pPr>
            <a:r>
              <a:rPr lang="en-US" sz="2800" b="1" dirty="0">
                <a:solidFill>
                  <a:srgbClr val="FFFFFF"/>
                </a:solidFill>
                <a:latin typeface="Bricolage Grotesque Bold"/>
                <a:ea typeface="Bricolage Grotesque Bold"/>
                <a:cs typeface="Bricolage Grotesque Bold"/>
                <a:sym typeface="Bricolage Grotesque Bold"/>
              </a:rPr>
              <a:t>Our Values</a:t>
            </a:r>
          </a:p>
        </p:txBody>
      </p:sp>
      <p:sp>
        <p:nvSpPr>
          <p:cNvPr id="21" name="Freeform 2">
            <a:extLst>
              <a:ext uri="{FF2B5EF4-FFF2-40B4-BE49-F238E27FC236}">
                <a16:creationId xmlns:a16="http://schemas.microsoft.com/office/drawing/2014/main" id="{489F1871-4196-D061-5B6B-EE477016C6C1}"/>
              </a:ext>
            </a:extLst>
          </p:cNvPr>
          <p:cNvSpPr/>
          <p:nvPr/>
        </p:nvSpPr>
        <p:spPr>
          <a:xfrm>
            <a:off x="4859544" y="5596120"/>
            <a:ext cx="13428456" cy="4659645"/>
          </a:xfrm>
          <a:custGeom>
            <a:avLst/>
            <a:gdLst/>
            <a:ahLst/>
            <a:cxnLst/>
            <a:rect l="l" t="t" r="r" b="b"/>
            <a:pathLst>
              <a:path w="16230600" h="6715411">
                <a:moveTo>
                  <a:pt x="0" y="0"/>
                </a:moveTo>
                <a:lnTo>
                  <a:pt x="16230600" y="0"/>
                </a:lnTo>
                <a:lnTo>
                  <a:pt x="16230600" y="6715410"/>
                </a:lnTo>
                <a:lnTo>
                  <a:pt x="0" y="6715410"/>
                </a:lnTo>
                <a:lnTo>
                  <a:pt x="0" y="0"/>
                </a:lnTo>
                <a:close/>
              </a:path>
            </a:pathLst>
          </a:custGeom>
          <a:blipFill>
            <a:blip r:embed="rId4">
              <a:alphaModFix amt="72000"/>
            </a:blip>
            <a:stretch>
              <a:fillRect r="-20867" b="-44118"/>
            </a:stretch>
          </a:blipFill>
        </p:spPr>
      </p:sp>
      <p:sp>
        <p:nvSpPr>
          <p:cNvPr id="23" name="Freeform 6"/>
          <p:cNvSpPr/>
          <p:nvPr/>
        </p:nvSpPr>
        <p:spPr>
          <a:xfrm>
            <a:off x="3139579" y="2244974"/>
            <a:ext cx="12590507" cy="8524516"/>
          </a:xfrm>
          <a:custGeom>
            <a:avLst/>
            <a:gdLst/>
            <a:ahLst/>
            <a:cxnLst/>
            <a:rect l="l" t="t" r="r" b="b"/>
            <a:pathLst>
              <a:path w="13196236" h="8791992">
                <a:moveTo>
                  <a:pt x="0" y="0"/>
                </a:moveTo>
                <a:lnTo>
                  <a:pt x="13196236" y="0"/>
                </a:lnTo>
                <a:lnTo>
                  <a:pt x="13196236" y="8791992"/>
                </a:lnTo>
                <a:lnTo>
                  <a:pt x="0" y="8791992"/>
                </a:lnTo>
                <a:lnTo>
                  <a:pt x="0" y="0"/>
                </a:lnTo>
                <a:close/>
              </a:path>
            </a:pathLst>
          </a:custGeom>
          <a:blipFill>
            <a:blip r:embed="rId5"/>
            <a:stretch>
              <a:fillRect/>
            </a:stretch>
          </a:blipFill>
        </p:spPr>
      </p:sp>
      <p:sp>
        <p:nvSpPr>
          <p:cNvPr id="24" name="Rectangle 23">
            <a:extLst>
              <a:ext uri="{FF2B5EF4-FFF2-40B4-BE49-F238E27FC236}">
                <a16:creationId xmlns:a16="http://schemas.microsoft.com/office/drawing/2014/main" id="{1A691905-B2E2-D794-416E-EAE343237FC5}"/>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
        <p:nvSpPr>
          <p:cNvPr id="27" name="Freeform 8">
            <a:extLst>
              <a:ext uri="{FF2B5EF4-FFF2-40B4-BE49-F238E27FC236}">
                <a16:creationId xmlns:a16="http://schemas.microsoft.com/office/drawing/2014/main" id="{09A8B2C0-3F19-B5AB-6C75-BA1CDCE9081D}"/>
              </a:ext>
            </a:extLst>
          </p:cNvPr>
          <p:cNvSpPr/>
          <p:nvPr/>
        </p:nvSpPr>
        <p:spPr>
          <a:xfrm>
            <a:off x="16803708" y="9332757"/>
            <a:ext cx="1168758" cy="458913"/>
          </a:xfrm>
          <a:custGeom>
            <a:avLst/>
            <a:gdLst/>
            <a:ahLst/>
            <a:cxnLst/>
            <a:rect l="l" t="t" r="r" b="b"/>
            <a:pathLst>
              <a:path w="765553" h="308353">
                <a:moveTo>
                  <a:pt x="0" y="0"/>
                </a:moveTo>
                <a:lnTo>
                  <a:pt x="765553" y="0"/>
                </a:lnTo>
                <a:lnTo>
                  <a:pt x="765553" y="308352"/>
                </a:lnTo>
                <a:lnTo>
                  <a:pt x="0" y="3083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Rectangle 27">
            <a:extLst>
              <a:ext uri="{FF2B5EF4-FFF2-40B4-BE49-F238E27FC236}">
                <a16:creationId xmlns:a16="http://schemas.microsoft.com/office/drawing/2014/main" id="{A6E9B2EF-A7D7-5C69-6485-E231CC5FFAA9}"/>
              </a:ext>
            </a:extLst>
          </p:cNvPr>
          <p:cNvSpPr/>
          <p:nvPr/>
        </p:nvSpPr>
        <p:spPr>
          <a:xfrm>
            <a:off x="0" y="0"/>
            <a:ext cx="18335515" cy="831692"/>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4170"/>
              </a:lnSpc>
            </a:pPr>
            <a:r>
              <a:rPr lang="en-US" sz="5400" b="1" dirty="0">
                <a:solidFill>
                  <a:srgbClr val="FFFFFF"/>
                </a:solidFill>
                <a:latin typeface="Bell MT" panose="02020503060305020303" pitchFamily="18" charset="0"/>
                <a:ea typeface="Bricolage Grotesque Bold"/>
                <a:cs typeface="Bricolage Grotesque Bold"/>
                <a:sym typeface="Bricolage Grotesque Bold"/>
              </a:rPr>
              <a:t>Our Mission </a:t>
            </a:r>
          </a:p>
        </p:txBody>
      </p:sp>
      <p:sp>
        <p:nvSpPr>
          <p:cNvPr id="29" name="Freeform 5"/>
          <p:cNvSpPr/>
          <p:nvPr/>
        </p:nvSpPr>
        <p:spPr>
          <a:xfrm>
            <a:off x="15742118" y="1017417"/>
            <a:ext cx="2348100" cy="753592"/>
          </a:xfrm>
          <a:custGeom>
            <a:avLst/>
            <a:gdLst/>
            <a:ahLst/>
            <a:cxnLst/>
            <a:rect l="l" t="t" r="r" b="b"/>
            <a:pathLst>
              <a:path w="3748548" h="1104049">
                <a:moveTo>
                  <a:pt x="0" y="0"/>
                </a:moveTo>
                <a:lnTo>
                  <a:pt x="3748548" y="0"/>
                </a:lnTo>
                <a:lnTo>
                  <a:pt x="3748548" y="1104048"/>
                </a:lnTo>
                <a:lnTo>
                  <a:pt x="0" y="1104048"/>
                </a:lnTo>
                <a:lnTo>
                  <a:pt x="0" y="0"/>
                </a:lnTo>
                <a:close/>
              </a:path>
            </a:pathLst>
          </a:custGeom>
          <a:blipFill>
            <a:blip r:embed="rId8"/>
            <a:stretch>
              <a:fillRect r="-935"/>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a:extLst>
              <a:ext uri="{FF2B5EF4-FFF2-40B4-BE49-F238E27FC236}">
                <a16:creationId xmlns:a16="http://schemas.microsoft.com/office/drawing/2014/main" id="{81865898-D057-016B-57B8-EB48E0B40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7136" y="901149"/>
            <a:ext cx="6096000" cy="9144001"/>
          </a:xfrm>
          <a:prstGeom prst="rect">
            <a:avLst/>
          </a:prstGeom>
          <a:noFill/>
          <a:extLst>
            <a:ext uri="{909E8E84-426E-40DD-AFC4-6F175D3DCCD1}">
              <a14:hiddenFill xmlns:a14="http://schemas.microsoft.com/office/drawing/2010/main">
                <a:solidFill>
                  <a:srgbClr val="FFFFFF"/>
                </a:solidFill>
              </a14:hiddenFill>
            </a:ext>
          </a:extLst>
        </p:spPr>
      </p:pic>
      <p:sp>
        <p:nvSpPr>
          <p:cNvPr id="30" name="Freeform 3">
            <a:extLst>
              <a:ext uri="{FF2B5EF4-FFF2-40B4-BE49-F238E27FC236}">
                <a16:creationId xmlns:a16="http://schemas.microsoft.com/office/drawing/2014/main" id="{CBEA3D04-169B-A07E-542C-3B21F75811C4}"/>
              </a:ext>
            </a:extLst>
          </p:cNvPr>
          <p:cNvSpPr/>
          <p:nvPr/>
        </p:nvSpPr>
        <p:spPr>
          <a:xfrm>
            <a:off x="69647" y="5058"/>
            <a:ext cx="18288000" cy="4697594"/>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3"/>
            <a:stretch>
              <a:fillRect t="-127257" b="-52069"/>
            </a:stretch>
          </a:blipFill>
        </p:spPr>
      </p:sp>
      <p:sp>
        <p:nvSpPr>
          <p:cNvPr id="29" name="Freeform 2">
            <a:extLst>
              <a:ext uri="{FF2B5EF4-FFF2-40B4-BE49-F238E27FC236}">
                <a16:creationId xmlns:a16="http://schemas.microsoft.com/office/drawing/2014/main" id="{D34DB950-310D-AFC1-8DA7-018D10F8E299}"/>
              </a:ext>
            </a:extLst>
          </p:cNvPr>
          <p:cNvSpPr/>
          <p:nvPr/>
        </p:nvSpPr>
        <p:spPr>
          <a:xfrm flipH="1">
            <a:off x="-36095" y="5645744"/>
            <a:ext cx="18335515" cy="4659645"/>
          </a:xfrm>
          <a:custGeom>
            <a:avLst/>
            <a:gdLst/>
            <a:ahLst/>
            <a:cxnLst/>
            <a:rect l="l" t="t" r="r" b="b"/>
            <a:pathLst>
              <a:path w="16230600" h="6715411">
                <a:moveTo>
                  <a:pt x="0" y="0"/>
                </a:moveTo>
                <a:lnTo>
                  <a:pt x="16230600" y="0"/>
                </a:lnTo>
                <a:lnTo>
                  <a:pt x="16230600" y="6715410"/>
                </a:lnTo>
                <a:lnTo>
                  <a:pt x="0" y="6715410"/>
                </a:lnTo>
                <a:lnTo>
                  <a:pt x="0" y="0"/>
                </a:lnTo>
                <a:close/>
              </a:path>
            </a:pathLst>
          </a:custGeom>
          <a:blipFill>
            <a:blip r:embed="rId4">
              <a:alphaModFix amt="72000"/>
            </a:blip>
            <a:stretch>
              <a:fillRect r="-20867" b="-44118"/>
            </a:stretch>
          </a:blipFill>
        </p:spPr>
      </p:sp>
      <p:sp>
        <p:nvSpPr>
          <p:cNvPr id="21" name="Rectangle 20">
            <a:extLst>
              <a:ext uri="{FF2B5EF4-FFF2-40B4-BE49-F238E27FC236}">
                <a16:creationId xmlns:a16="http://schemas.microsoft.com/office/drawing/2014/main" id="{85316F36-35E3-6DC0-F3F6-C4731AE54572}"/>
              </a:ext>
            </a:extLst>
          </p:cNvPr>
          <p:cNvSpPr/>
          <p:nvPr/>
        </p:nvSpPr>
        <p:spPr>
          <a:xfrm>
            <a:off x="0" y="0"/>
            <a:ext cx="18335515" cy="831692"/>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4157"/>
              </a:lnSpc>
            </a:pPr>
            <a:r>
              <a:rPr lang="en-US" sz="5400" dirty="0">
                <a:solidFill>
                  <a:schemeClr val="bg1"/>
                </a:solidFill>
                <a:latin typeface="Bell MT" panose="02020503060305020303" pitchFamily="18" charset="0"/>
                <a:ea typeface="Crimson Pro Bold"/>
                <a:cs typeface="Crimson Pro Bold"/>
                <a:sym typeface="Crimson Pro Bold"/>
              </a:rPr>
              <a:t>Our security solutions</a:t>
            </a:r>
          </a:p>
        </p:txBody>
      </p:sp>
      <p:sp>
        <p:nvSpPr>
          <p:cNvPr id="24" name="Freeform 5"/>
          <p:cNvSpPr/>
          <p:nvPr/>
        </p:nvSpPr>
        <p:spPr>
          <a:xfrm>
            <a:off x="15272285" y="900503"/>
            <a:ext cx="2926015" cy="855576"/>
          </a:xfrm>
          <a:custGeom>
            <a:avLst/>
            <a:gdLst/>
            <a:ahLst/>
            <a:cxnLst/>
            <a:rect l="l" t="t" r="r" b="b"/>
            <a:pathLst>
              <a:path w="3748548" h="1104049">
                <a:moveTo>
                  <a:pt x="0" y="0"/>
                </a:moveTo>
                <a:lnTo>
                  <a:pt x="3748548" y="0"/>
                </a:lnTo>
                <a:lnTo>
                  <a:pt x="3748548" y="1104048"/>
                </a:lnTo>
                <a:lnTo>
                  <a:pt x="0" y="1104048"/>
                </a:lnTo>
                <a:lnTo>
                  <a:pt x="0" y="0"/>
                </a:lnTo>
                <a:close/>
              </a:path>
            </a:pathLst>
          </a:custGeom>
          <a:blipFill>
            <a:blip r:embed="rId5"/>
            <a:stretch>
              <a:fillRect r="-935"/>
            </a:stretch>
          </a:blipFill>
        </p:spPr>
        <p:txBody>
          <a:bodyPr/>
          <a:lstStyle/>
          <a:p>
            <a:endParaRPr lang="en-IN" dirty="0"/>
          </a:p>
        </p:txBody>
      </p:sp>
      <p:sp>
        <p:nvSpPr>
          <p:cNvPr id="25" name="Rectangle 24">
            <a:extLst>
              <a:ext uri="{FF2B5EF4-FFF2-40B4-BE49-F238E27FC236}">
                <a16:creationId xmlns:a16="http://schemas.microsoft.com/office/drawing/2014/main" id="{7A7B2829-1BD5-2FF0-29B0-99D6AF6C8303}"/>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
        <p:nvSpPr>
          <p:cNvPr id="26" name="Freeform 4"/>
          <p:cNvSpPr/>
          <p:nvPr/>
        </p:nvSpPr>
        <p:spPr>
          <a:xfrm>
            <a:off x="16543136" y="9476295"/>
            <a:ext cx="1145506" cy="461392"/>
          </a:xfrm>
          <a:custGeom>
            <a:avLst/>
            <a:gdLst/>
            <a:ahLst/>
            <a:cxnLst/>
            <a:rect l="l" t="t" r="r" b="b"/>
            <a:pathLst>
              <a:path w="1145506" h="461392">
                <a:moveTo>
                  <a:pt x="0" y="0"/>
                </a:moveTo>
                <a:lnTo>
                  <a:pt x="1145505" y="0"/>
                </a:lnTo>
                <a:lnTo>
                  <a:pt x="1145505" y="461391"/>
                </a:lnTo>
                <a:lnTo>
                  <a:pt x="0" y="461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7">
            <a:extLst>
              <a:ext uri="{FF2B5EF4-FFF2-40B4-BE49-F238E27FC236}">
                <a16:creationId xmlns:a16="http://schemas.microsoft.com/office/drawing/2014/main" id="{E79CE52F-2BA0-4D31-8AF1-2F9E1AB89FEF}"/>
              </a:ext>
            </a:extLst>
          </p:cNvPr>
          <p:cNvSpPr txBox="1"/>
          <p:nvPr/>
        </p:nvSpPr>
        <p:spPr>
          <a:xfrm>
            <a:off x="228600" y="2324099"/>
            <a:ext cx="10820400" cy="4832092"/>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Bell MT" panose="02020503060305020303" pitchFamily="18" charset="0"/>
                <a:ea typeface="+mn-ea"/>
                <a:cs typeface="+mn-cs"/>
              </a:rPr>
              <a:t>Are Flexible and Adoptable to your needs</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Bell MT" panose="02020503060305020303" pitchFamily="18" charset="0"/>
                <a:ea typeface="+mn-ea"/>
                <a:cs typeface="+mn-cs"/>
              </a:rPr>
              <a:t>Serve across segments</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Bell MT" panose="02020503060305020303" pitchFamily="18" charset="0"/>
                <a:ea typeface="+mn-ea"/>
                <a:cs typeface="+mn-cs"/>
              </a:rPr>
              <a:t>Have a regional reach and approach.</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Bell MT" panose="02020503060305020303" pitchFamily="18" charset="0"/>
                <a:ea typeface="+mn-ea"/>
                <a:cs typeface="+mn-cs"/>
              </a:rPr>
              <a:t>Are backed by carefully selected  personnel like ex- </a:t>
            </a:r>
            <a:r>
              <a:rPr kumimoji="0" lang="en-US" sz="4400" b="0" i="0" u="none" strike="noStrike" kern="1200" cap="none" spc="0" normalizeH="0" baseline="0" noProof="0" dirty="0" err="1">
                <a:ln>
                  <a:noFill/>
                </a:ln>
                <a:solidFill>
                  <a:prstClr val="black"/>
                </a:solidFill>
                <a:effectLst/>
                <a:uLnTx/>
                <a:uFillTx/>
                <a:latin typeface="Bell MT" panose="02020503060305020303" pitchFamily="18" charset="0"/>
                <a:ea typeface="+mn-ea"/>
                <a:cs typeface="+mn-cs"/>
              </a:rPr>
              <a:t>defence</a:t>
            </a:r>
            <a:r>
              <a:rPr kumimoji="0" lang="en-US" sz="4400" b="0" i="0" u="none" strike="noStrike" kern="1200" cap="none" spc="0" normalizeH="0" baseline="0" noProof="0" dirty="0">
                <a:ln>
                  <a:noFill/>
                </a:ln>
                <a:solidFill>
                  <a:prstClr val="black"/>
                </a:solidFill>
                <a:effectLst/>
                <a:uLnTx/>
                <a:uFillTx/>
                <a:latin typeface="Bell MT" panose="02020503060305020303" pitchFamily="18" charset="0"/>
                <a:ea typeface="+mn-ea"/>
                <a:cs typeface="+mn-cs"/>
              </a:rPr>
              <a:t>, fire &amp; safety</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Bell MT" panose="02020503060305020303" pitchFamily="18" charset="0"/>
                <a:ea typeface="+mn-ea"/>
                <a:cs typeface="+mn-cs"/>
              </a:rPr>
              <a:t>Offer wide choice of on-site, mobile and  remote guarding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
            <a:extLst>
              <a:ext uri="{FF2B5EF4-FFF2-40B4-BE49-F238E27FC236}">
                <a16:creationId xmlns:a16="http://schemas.microsoft.com/office/drawing/2014/main" id="{496F8FD1-1DC1-C628-7ACD-F0AD1C1C4672}"/>
              </a:ext>
            </a:extLst>
          </p:cNvPr>
          <p:cNvSpPr/>
          <p:nvPr/>
        </p:nvSpPr>
        <p:spPr>
          <a:xfrm>
            <a:off x="0" y="1564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29722" b="-29722"/>
            </a:stretch>
          </a:blipFill>
        </p:spPr>
      </p:sp>
      <p:sp>
        <p:nvSpPr>
          <p:cNvPr id="29" name="Freeform 3">
            <a:extLst>
              <a:ext uri="{FF2B5EF4-FFF2-40B4-BE49-F238E27FC236}">
                <a16:creationId xmlns:a16="http://schemas.microsoft.com/office/drawing/2014/main" id="{16966F68-E090-BAFA-0BFE-E5EA47F6D67B}"/>
              </a:ext>
            </a:extLst>
          </p:cNvPr>
          <p:cNvSpPr/>
          <p:nvPr/>
        </p:nvSpPr>
        <p:spPr>
          <a:xfrm>
            <a:off x="0" y="2609"/>
            <a:ext cx="18288000" cy="4697594"/>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127257" b="-52069"/>
            </a:stretch>
          </a:blipFill>
        </p:spPr>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dirty="0"/>
          </a:p>
        </p:txBody>
      </p:sp>
      <p:sp>
        <p:nvSpPr>
          <p:cNvPr id="3" name="Freeform 3"/>
          <p:cNvSpPr/>
          <p:nvPr/>
        </p:nvSpPr>
        <p:spPr>
          <a:xfrm>
            <a:off x="23757" y="-55297"/>
            <a:ext cx="18288000" cy="9934144"/>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127257" b="-52069"/>
            </a:stretch>
          </a:blipFill>
        </p:spPr>
        <p:txBody>
          <a:bodyPr/>
          <a:lstStyle/>
          <a:p>
            <a:endParaRPr lang="en-IN"/>
          </a:p>
        </p:txBody>
      </p:sp>
      <p:sp>
        <p:nvSpPr>
          <p:cNvPr id="4" name="Freeform 4"/>
          <p:cNvSpPr/>
          <p:nvPr/>
        </p:nvSpPr>
        <p:spPr>
          <a:xfrm>
            <a:off x="7485019" y="4880404"/>
            <a:ext cx="3128472" cy="2124755"/>
          </a:xfrm>
          <a:custGeom>
            <a:avLst/>
            <a:gdLst/>
            <a:ahLst/>
            <a:cxnLst/>
            <a:rect l="l" t="t" r="r" b="b"/>
            <a:pathLst>
              <a:path w="3664480" h="2688812">
                <a:moveTo>
                  <a:pt x="0" y="0"/>
                </a:moveTo>
                <a:lnTo>
                  <a:pt x="3664480" y="0"/>
                </a:lnTo>
                <a:lnTo>
                  <a:pt x="3664480" y="2688812"/>
                </a:lnTo>
                <a:lnTo>
                  <a:pt x="0" y="2688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 name="Freeform 5"/>
          <p:cNvSpPr/>
          <p:nvPr/>
        </p:nvSpPr>
        <p:spPr>
          <a:xfrm flipH="1">
            <a:off x="4995505" y="2280061"/>
            <a:ext cx="1979897" cy="1685387"/>
          </a:xfrm>
          <a:custGeom>
            <a:avLst/>
            <a:gdLst/>
            <a:ahLst/>
            <a:cxnLst/>
            <a:rect l="l" t="t" r="r" b="b"/>
            <a:pathLst>
              <a:path w="1979897" h="1685387">
                <a:moveTo>
                  <a:pt x="1979896" y="0"/>
                </a:moveTo>
                <a:lnTo>
                  <a:pt x="0" y="0"/>
                </a:lnTo>
                <a:lnTo>
                  <a:pt x="0" y="1685387"/>
                </a:lnTo>
                <a:lnTo>
                  <a:pt x="1979896" y="1685387"/>
                </a:lnTo>
                <a:lnTo>
                  <a:pt x="1979896"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a:off x="11501544" y="2324436"/>
            <a:ext cx="1979897" cy="1685387"/>
          </a:xfrm>
          <a:custGeom>
            <a:avLst/>
            <a:gdLst/>
            <a:ahLst/>
            <a:cxnLst/>
            <a:rect l="l" t="t" r="r" b="b"/>
            <a:pathLst>
              <a:path w="1979897" h="1685387">
                <a:moveTo>
                  <a:pt x="0" y="0"/>
                </a:moveTo>
                <a:lnTo>
                  <a:pt x="1979897" y="0"/>
                </a:lnTo>
                <a:lnTo>
                  <a:pt x="1979897" y="1685387"/>
                </a:lnTo>
                <a:lnTo>
                  <a:pt x="0" y="168538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dirty="0"/>
          </a:p>
        </p:txBody>
      </p:sp>
      <p:sp>
        <p:nvSpPr>
          <p:cNvPr id="7" name="Freeform 7"/>
          <p:cNvSpPr/>
          <p:nvPr/>
        </p:nvSpPr>
        <p:spPr>
          <a:xfrm>
            <a:off x="12053995" y="2704281"/>
            <a:ext cx="762816" cy="762816"/>
          </a:xfrm>
          <a:custGeom>
            <a:avLst/>
            <a:gdLst/>
            <a:ahLst/>
            <a:cxnLst/>
            <a:rect l="l" t="t" r="r" b="b"/>
            <a:pathLst>
              <a:path w="762816" h="762816">
                <a:moveTo>
                  <a:pt x="0" y="0"/>
                </a:moveTo>
                <a:lnTo>
                  <a:pt x="762815" y="0"/>
                </a:lnTo>
                <a:lnTo>
                  <a:pt x="762815" y="762815"/>
                </a:lnTo>
                <a:lnTo>
                  <a:pt x="0" y="7628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801742" y="5672491"/>
            <a:ext cx="11510016" cy="4385359"/>
          </a:xfrm>
          <a:custGeom>
            <a:avLst/>
            <a:gdLst/>
            <a:ahLst/>
            <a:cxnLst/>
            <a:rect l="l" t="t" r="r" b="b"/>
            <a:pathLst>
              <a:path w="16230600" h="6715411">
                <a:moveTo>
                  <a:pt x="0" y="0"/>
                </a:moveTo>
                <a:lnTo>
                  <a:pt x="16230600" y="0"/>
                </a:lnTo>
                <a:lnTo>
                  <a:pt x="16230600" y="6715411"/>
                </a:lnTo>
                <a:lnTo>
                  <a:pt x="0" y="6715411"/>
                </a:lnTo>
                <a:lnTo>
                  <a:pt x="0" y="0"/>
                </a:lnTo>
                <a:close/>
              </a:path>
            </a:pathLst>
          </a:custGeom>
          <a:blipFill>
            <a:blip r:embed="rId12">
              <a:alphaModFix amt="36000"/>
            </a:blip>
            <a:stretch>
              <a:fillRect t="-1" r="-41013" b="-53132"/>
            </a:stretch>
          </a:blipFill>
        </p:spPr>
        <p:txBody>
          <a:bodyPr/>
          <a:lstStyle/>
          <a:p>
            <a:endParaRPr lang="en-IN" dirty="0"/>
          </a:p>
        </p:txBody>
      </p:sp>
      <p:sp>
        <p:nvSpPr>
          <p:cNvPr id="9" name="Freeform 9"/>
          <p:cNvSpPr/>
          <p:nvPr/>
        </p:nvSpPr>
        <p:spPr>
          <a:xfrm>
            <a:off x="11501545" y="6179784"/>
            <a:ext cx="1979897" cy="1685387"/>
          </a:xfrm>
          <a:custGeom>
            <a:avLst/>
            <a:gdLst/>
            <a:ahLst/>
            <a:cxnLst/>
            <a:rect l="l" t="t" r="r" b="b"/>
            <a:pathLst>
              <a:path w="1979897" h="1685387">
                <a:moveTo>
                  <a:pt x="0" y="0"/>
                </a:moveTo>
                <a:lnTo>
                  <a:pt x="1979897" y="0"/>
                </a:lnTo>
                <a:lnTo>
                  <a:pt x="1979897" y="1685387"/>
                </a:lnTo>
                <a:lnTo>
                  <a:pt x="0" y="168538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0" name="Freeform 10"/>
          <p:cNvSpPr/>
          <p:nvPr/>
        </p:nvSpPr>
        <p:spPr>
          <a:xfrm>
            <a:off x="5839520" y="2751180"/>
            <a:ext cx="645612" cy="743150"/>
          </a:xfrm>
          <a:custGeom>
            <a:avLst/>
            <a:gdLst/>
            <a:ahLst/>
            <a:cxnLst/>
            <a:rect l="l" t="t" r="r" b="b"/>
            <a:pathLst>
              <a:path w="645612" h="743150">
                <a:moveTo>
                  <a:pt x="0" y="0"/>
                </a:moveTo>
                <a:lnTo>
                  <a:pt x="645611" y="0"/>
                </a:lnTo>
                <a:lnTo>
                  <a:pt x="645611" y="743150"/>
                </a:lnTo>
                <a:lnTo>
                  <a:pt x="0" y="7431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11966446" y="6729107"/>
            <a:ext cx="791490" cy="673756"/>
          </a:xfrm>
          <a:custGeom>
            <a:avLst/>
            <a:gdLst/>
            <a:ahLst/>
            <a:cxnLst/>
            <a:rect l="l" t="t" r="r" b="b"/>
            <a:pathLst>
              <a:path w="791490" h="673756">
                <a:moveTo>
                  <a:pt x="0" y="0"/>
                </a:moveTo>
                <a:lnTo>
                  <a:pt x="791490" y="0"/>
                </a:lnTo>
                <a:lnTo>
                  <a:pt x="791490" y="673756"/>
                </a:lnTo>
                <a:lnTo>
                  <a:pt x="0" y="6737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TextBox 16"/>
          <p:cNvSpPr txBox="1"/>
          <p:nvPr/>
        </p:nvSpPr>
        <p:spPr>
          <a:xfrm>
            <a:off x="13909057" y="2354305"/>
            <a:ext cx="3615680" cy="976630"/>
          </a:xfrm>
          <a:prstGeom prst="rect">
            <a:avLst/>
          </a:prstGeom>
        </p:spPr>
        <p:txBody>
          <a:bodyPr lIns="0" tIns="0" rIns="0" bIns="0" rtlCol="0" anchor="t">
            <a:spAutoFit/>
          </a:bodyPr>
          <a:lstStyle/>
          <a:p>
            <a:pPr algn="ctr">
              <a:lnSpc>
                <a:spcPts val="3920"/>
              </a:lnSpc>
            </a:pPr>
            <a:r>
              <a:rPr lang="en-US" sz="2800" b="1" dirty="0">
                <a:solidFill>
                  <a:srgbClr val="3C4C59"/>
                </a:solidFill>
                <a:latin typeface="Bricolage Grotesque Bold"/>
                <a:ea typeface="Bricolage Grotesque Bold"/>
                <a:cs typeface="Bricolage Grotesque Bold"/>
                <a:sym typeface="Bricolage Grotesque Bold"/>
              </a:rPr>
              <a:t>Audit &amp; Consultancy Solutions </a:t>
            </a:r>
          </a:p>
        </p:txBody>
      </p:sp>
      <p:sp>
        <p:nvSpPr>
          <p:cNvPr id="17" name="TextBox 17"/>
          <p:cNvSpPr txBox="1"/>
          <p:nvPr/>
        </p:nvSpPr>
        <p:spPr>
          <a:xfrm>
            <a:off x="14116656" y="3446705"/>
            <a:ext cx="3406932" cy="1700657"/>
          </a:xfrm>
          <a:prstGeom prst="rect">
            <a:avLst/>
          </a:prstGeom>
        </p:spPr>
        <p:txBody>
          <a:bodyPr lIns="0" tIns="0" rIns="0" bIns="0" rtlCol="0" anchor="t">
            <a:spAutoFit/>
          </a:bodyPr>
          <a:lstStyle/>
          <a:p>
            <a:pPr marL="522475" lvl="1" indent="-261238" algn="just">
              <a:lnSpc>
                <a:spcPts val="3387"/>
              </a:lnSpc>
              <a:buFont typeface="Arial"/>
              <a:buChar char="•"/>
            </a:pPr>
            <a:r>
              <a:rPr lang="en-US" sz="2419">
                <a:solidFill>
                  <a:srgbClr val="4F4F59"/>
                </a:solidFill>
                <a:latin typeface="Crimson Pro"/>
                <a:ea typeface="Crimson Pro"/>
                <a:cs typeface="Crimson Pro"/>
                <a:sym typeface="Crimson Pro"/>
              </a:rPr>
              <a:t>Risk Analysis</a:t>
            </a:r>
          </a:p>
          <a:p>
            <a:pPr marL="522475" lvl="1" indent="-261238" algn="just">
              <a:lnSpc>
                <a:spcPts val="3387"/>
              </a:lnSpc>
              <a:buFont typeface="Arial"/>
              <a:buChar char="•"/>
            </a:pPr>
            <a:r>
              <a:rPr lang="en-US" sz="2419">
                <a:solidFill>
                  <a:srgbClr val="4F4F59"/>
                </a:solidFill>
                <a:latin typeface="Crimson Pro"/>
                <a:ea typeface="Crimson Pro"/>
                <a:cs typeface="Crimson Pro"/>
                <a:sym typeface="Crimson Pro"/>
              </a:rPr>
              <a:t>Site surveys/audits </a:t>
            </a:r>
          </a:p>
          <a:p>
            <a:pPr marL="522475" lvl="1" indent="-261238" algn="just">
              <a:lnSpc>
                <a:spcPts val="3387"/>
              </a:lnSpc>
              <a:buFont typeface="Arial"/>
              <a:buChar char="•"/>
            </a:pPr>
            <a:r>
              <a:rPr lang="en-US" sz="2419">
                <a:solidFill>
                  <a:srgbClr val="4F4F59"/>
                </a:solidFill>
                <a:latin typeface="Crimson Pro"/>
                <a:ea typeface="Crimson Pro"/>
                <a:cs typeface="Crimson Pro"/>
                <a:sym typeface="Crimson Pro"/>
              </a:rPr>
              <a:t>Quality Control Audits</a:t>
            </a:r>
          </a:p>
          <a:p>
            <a:pPr algn="just">
              <a:lnSpc>
                <a:spcPts val="3387"/>
              </a:lnSpc>
            </a:pPr>
            <a:endParaRPr lang="en-US" sz="2419">
              <a:solidFill>
                <a:srgbClr val="4F4F59"/>
              </a:solidFill>
              <a:latin typeface="Crimson Pro"/>
              <a:ea typeface="Crimson Pro"/>
              <a:cs typeface="Crimson Pro"/>
              <a:sym typeface="Crimson Pro"/>
            </a:endParaRPr>
          </a:p>
        </p:txBody>
      </p:sp>
      <p:sp>
        <p:nvSpPr>
          <p:cNvPr id="18" name="TextBox 18"/>
          <p:cNvSpPr txBox="1"/>
          <p:nvPr/>
        </p:nvSpPr>
        <p:spPr>
          <a:xfrm>
            <a:off x="13419054" y="6937012"/>
            <a:ext cx="4595685" cy="2728138"/>
          </a:xfrm>
          <a:prstGeom prst="rect">
            <a:avLst/>
          </a:prstGeom>
        </p:spPr>
        <p:txBody>
          <a:bodyPr lIns="0" tIns="0" rIns="0" bIns="0" rtlCol="0" anchor="t">
            <a:spAutoFit/>
          </a:bodyPr>
          <a:lstStyle/>
          <a:p>
            <a:pPr algn="just">
              <a:lnSpc>
                <a:spcPts val="3097"/>
              </a:lnSpc>
            </a:pPr>
            <a:r>
              <a:rPr lang="en-US" sz="2419" spc="-150" dirty="0">
                <a:solidFill>
                  <a:srgbClr val="4F4F59"/>
                </a:solidFill>
                <a:latin typeface="Crimson Pro"/>
                <a:ea typeface="Crimson Pro"/>
                <a:cs typeface="Crimson Pro"/>
                <a:sym typeface="Crimson Pro"/>
              </a:rPr>
              <a:t>      Conducting thorough background checks ensures safe and reliable hiring decisions. It supports a flexible employment model that allows workers to explore diverse roles and schedules while maintaining the stability of predictable pay and comprehensive benefits.</a:t>
            </a:r>
          </a:p>
        </p:txBody>
      </p:sp>
      <p:sp>
        <p:nvSpPr>
          <p:cNvPr id="19" name="TextBox 19"/>
          <p:cNvSpPr txBox="1"/>
          <p:nvPr/>
        </p:nvSpPr>
        <p:spPr>
          <a:xfrm>
            <a:off x="7022916" y="2908319"/>
            <a:ext cx="4262842" cy="1555188"/>
          </a:xfrm>
          <a:prstGeom prst="rect">
            <a:avLst/>
          </a:prstGeom>
        </p:spPr>
        <p:txBody>
          <a:bodyPr wrap="square" lIns="0" tIns="0" rIns="0" bIns="0" rtlCol="0" anchor="t">
            <a:spAutoFit/>
          </a:bodyPr>
          <a:lstStyle/>
          <a:p>
            <a:pPr algn="ctr">
              <a:lnSpc>
                <a:spcPts val="6148"/>
              </a:lnSpc>
            </a:pPr>
            <a:r>
              <a:rPr lang="en-US" sz="4000" b="1" dirty="0">
                <a:solidFill>
                  <a:srgbClr val="3C4C59"/>
                </a:solidFill>
                <a:latin typeface="Bell MT" panose="02020503060305020303" pitchFamily="18" charset="0"/>
                <a:ea typeface="Canva Sans Bold"/>
                <a:cs typeface="Canva Sans Bold"/>
                <a:sym typeface="Canva Sans Bold"/>
              </a:rPr>
              <a:t>Range of PSIS </a:t>
            </a:r>
          </a:p>
          <a:p>
            <a:pPr algn="ctr">
              <a:lnSpc>
                <a:spcPts val="6148"/>
              </a:lnSpc>
            </a:pPr>
            <a:r>
              <a:rPr lang="en-US" sz="4000" b="1" dirty="0">
                <a:solidFill>
                  <a:srgbClr val="3C4C59"/>
                </a:solidFill>
                <a:latin typeface="Bell MT" panose="02020503060305020303" pitchFamily="18" charset="0"/>
                <a:ea typeface="Canva Sans Bold"/>
                <a:cs typeface="Canva Sans Bold"/>
                <a:sym typeface="Canva Sans Bold"/>
              </a:rPr>
              <a:t>Services</a:t>
            </a:r>
          </a:p>
        </p:txBody>
      </p:sp>
      <p:sp>
        <p:nvSpPr>
          <p:cNvPr id="20" name="TextBox 20"/>
          <p:cNvSpPr txBox="1"/>
          <p:nvPr/>
        </p:nvSpPr>
        <p:spPr>
          <a:xfrm>
            <a:off x="854193" y="2962133"/>
            <a:ext cx="4262842" cy="2622123"/>
          </a:xfrm>
          <a:prstGeom prst="rect">
            <a:avLst/>
          </a:prstGeom>
        </p:spPr>
        <p:txBody>
          <a:bodyPr lIns="0" tIns="0" rIns="0" bIns="0" rtlCol="0" anchor="t">
            <a:spAutoFit/>
          </a:bodyPr>
          <a:lstStyle/>
          <a:p>
            <a:pPr marL="543380" lvl="1" indent="-271690" algn="l">
              <a:lnSpc>
                <a:spcPts val="3523"/>
              </a:lnSpc>
              <a:buFont typeface="Arial"/>
              <a:buChar char="•"/>
            </a:pPr>
            <a:r>
              <a:rPr lang="en-US" sz="2516">
                <a:solidFill>
                  <a:srgbClr val="4F4F59"/>
                </a:solidFill>
                <a:latin typeface="Crimson Pro"/>
                <a:ea typeface="Crimson Pro"/>
                <a:cs typeface="Crimson Pro"/>
                <a:sym typeface="Crimson Pro"/>
              </a:rPr>
              <a:t>Managed Security Services</a:t>
            </a:r>
          </a:p>
          <a:p>
            <a:pPr marL="543380" lvl="1" indent="-271690" algn="l">
              <a:lnSpc>
                <a:spcPts val="3523"/>
              </a:lnSpc>
              <a:buFont typeface="Arial"/>
              <a:buChar char="•"/>
            </a:pPr>
            <a:r>
              <a:rPr lang="en-US" sz="2516">
                <a:solidFill>
                  <a:srgbClr val="4F4F59"/>
                </a:solidFill>
                <a:latin typeface="Crimson Pro"/>
                <a:ea typeface="Crimson Pro"/>
                <a:cs typeface="Crimson Pro"/>
                <a:sym typeface="Crimson Pro"/>
              </a:rPr>
              <a:t> PSO</a:t>
            </a:r>
          </a:p>
          <a:p>
            <a:pPr marL="543380" lvl="1" indent="-271690" algn="l">
              <a:lnSpc>
                <a:spcPts val="3523"/>
              </a:lnSpc>
              <a:buFont typeface="Arial"/>
              <a:buChar char="•"/>
            </a:pPr>
            <a:r>
              <a:rPr lang="en-US" sz="2516">
                <a:solidFill>
                  <a:srgbClr val="4F4F59"/>
                </a:solidFill>
                <a:latin typeface="Crimson Pro"/>
                <a:ea typeface="Crimson Pro"/>
                <a:cs typeface="Crimson Pro"/>
                <a:sym typeface="Crimson Pro"/>
              </a:rPr>
              <a:t>Event Security </a:t>
            </a:r>
          </a:p>
          <a:p>
            <a:pPr marL="543380" lvl="1" indent="-271690" algn="l">
              <a:lnSpc>
                <a:spcPts val="3523"/>
              </a:lnSpc>
              <a:buFont typeface="Arial"/>
              <a:buChar char="•"/>
            </a:pPr>
            <a:r>
              <a:rPr lang="en-US" sz="2516">
                <a:solidFill>
                  <a:srgbClr val="4F4F59"/>
                </a:solidFill>
                <a:latin typeface="Crimson Pro"/>
                <a:ea typeface="Crimson Pro"/>
                <a:cs typeface="Crimson Pro"/>
                <a:sym typeface="Crimson Pro"/>
              </a:rPr>
              <a:t>VIP Escorts </a:t>
            </a:r>
          </a:p>
          <a:p>
            <a:pPr marL="543380" lvl="1" indent="-271690" algn="l">
              <a:lnSpc>
                <a:spcPts val="3523"/>
              </a:lnSpc>
              <a:buFont typeface="Arial"/>
              <a:buChar char="•"/>
            </a:pPr>
            <a:r>
              <a:rPr lang="en-US" sz="2516">
                <a:solidFill>
                  <a:srgbClr val="4F4F59"/>
                </a:solidFill>
                <a:latin typeface="Crimson Pro"/>
                <a:ea typeface="Crimson Pro"/>
                <a:cs typeface="Crimson Pro"/>
                <a:sym typeface="Crimson Pro"/>
              </a:rPr>
              <a:t>Security Training</a:t>
            </a:r>
          </a:p>
          <a:p>
            <a:pPr algn="l">
              <a:lnSpc>
                <a:spcPts val="3523"/>
              </a:lnSpc>
            </a:pPr>
            <a:endParaRPr lang="en-US" sz="2516">
              <a:solidFill>
                <a:srgbClr val="4F4F59"/>
              </a:solidFill>
              <a:latin typeface="Crimson Pro"/>
              <a:ea typeface="Crimson Pro"/>
              <a:cs typeface="Crimson Pro"/>
              <a:sym typeface="Crimson Pro"/>
            </a:endParaRPr>
          </a:p>
        </p:txBody>
      </p:sp>
      <p:sp>
        <p:nvSpPr>
          <p:cNvPr id="21" name="TextBox 21"/>
          <p:cNvSpPr txBox="1"/>
          <p:nvPr/>
        </p:nvSpPr>
        <p:spPr>
          <a:xfrm>
            <a:off x="854193" y="2354305"/>
            <a:ext cx="3615680" cy="481330"/>
          </a:xfrm>
          <a:prstGeom prst="rect">
            <a:avLst/>
          </a:prstGeom>
        </p:spPr>
        <p:txBody>
          <a:bodyPr lIns="0" tIns="0" rIns="0" bIns="0" rtlCol="0" anchor="t">
            <a:spAutoFit/>
          </a:bodyPr>
          <a:lstStyle/>
          <a:p>
            <a:pPr algn="ctr">
              <a:lnSpc>
                <a:spcPts val="3920"/>
              </a:lnSpc>
            </a:pPr>
            <a:r>
              <a:rPr lang="en-US" sz="2800" b="1">
                <a:solidFill>
                  <a:srgbClr val="3C4C59"/>
                </a:solidFill>
                <a:latin typeface="Bricolage Grotesque Bold"/>
                <a:ea typeface="Bricolage Grotesque Bold"/>
                <a:cs typeface="Bricolage Grotesque Bold"/>
                <a:sym typeface="Bricolage Grotesque Bold"/>
              </a:rPr>
              <a:t>Manned Security</a:t>
            </a:r>
          </a:p>
        </p:txBody>
      </p:sp>
      <p:sp>
        <p:nvSpPr>
          <p:cNvPr id="22" name="TextBox 22"/>
          <p:cNvSpPr txBox="1"/>
          <p:nvPr/>
        </p:nvSpPr>
        <p:spPr>
          <a:xfrm>
            <a:off x="1028700" y="6247777"/>
            <a:ext cx="3615680" cy="481330"/>
          </a:xfrm>
          <a:prstGeom prst="rect">
            <a:avLst/>
          </a:prstGeom>
        </p:spPr>
        <p:txBody>
          <a:bodyPr lIns="0" tIns="0" rIns="0" bIns="0" rtlCol="0" anchor="t">
            <a:spAutoFit/>
          </a:bodyPr>
          <a:lstStyle/>
          <a:p>
            <a:pPr algn="ctr">
              <a:lnSpc>
                <a:spcPts val="3920"/>
              </a:lnSpc>
            </a:pPr>
            <a:r>
              <a:rPr lang="en-US" sz="2800" b="1" dirty="0">
                <a:solidFill>
                  <a:srgbClr val="3C4C59"/>
                </a:solidFill>
                <a:latin typeface="Bricolage Grotesque Bold"/>
                <a:ea typeface="Bricolage Grotesque Bold"/>
                <a:cs typeface="Bricolage Grotesque Bold"/>
                <a:sym typeface="Bricolage Grotesque Bold"/>
              </a:rPr>
              <a:t>Technology Solution</a:t>
            </a:r>
          </a:p>
        </p:txBody>
      </p:sp>
      <p:sp>
        <p:nvSpPr>
          <p:cNvPr id="23" name="TextBox 23"/>
          <p:cNvSpPr txBox="1"/>
          <p:nvPr/>
        </p:nvSpPr>
        <p:spPr>
          <a:xfrm>
            <a:off x="13529883" y="5985771"/>
            <a:ext cx="4559740" cy="972189"/>
          </a:xfrm>
          <a:prstGeom prst="rect">
            <a:avLst/>
          </a:prstGeom>
        </p:spPr>
        <p:txBody>
          <a:bodyPr wrap="square" lIns="0" tIns="0" rIns="0" bIns="0" rtlCol="0" anchor="t">
            <a:spAutoFit/>
          </a:bodyPr>
          <a:lstStyle/>
          <a:p>
            <a:pPr algn="ctr">
              <a:lnSpc>
                <a:spcPts val="3920"/>
              </a:lnSpc>
            </a:pPr>
            <a:r>
              <a:rPr lang="en-US" sz="2800" b="1" dirty="0">
                <a:solidFill>
                  <a:srgbClr val="3C4C59"/>
                </a:solidFill>
                <a:latin typeface="Bricolage Grotesque Bold"/>
                <a:ea typeface="Bricolage Grotesque Bold"/>
                <a:cs typeface="Bricolage Grotesque Bold"/>
                <a:sym typeface="Bricolage Grotesque Bold"/>
              </a:rPr>
              <a:t>Background Verification &amp; Manpower Services</a:t>
            </a:r>
          </a:p>
        </p:txBody>
      </p:sp>
      <p:sp>
        <p:nvSpPr>
          <p:cNvPr id="24" name="Rectangle 23">
            <a:extLst>
              <a:ext uri="{FF2B5EF4-FFF2-40B4-BE49-F238E27FC236}">
                <a16:creationId xmlns:a16="http://schemas.microsoft.com/office/drawing/2014/main" id="{71FC478D-2FAE-45AE-CC15-72A310AD5B6F}"/>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
        <p:nvSpPr>
          <p:cNvPr id="25" name="Rectangle 24">
            <a:extLst>
              <a:ext uri="{FF2B5EF4-FFF2-40B4-BE49-F238E27FC236}">
                <a16:creationId xmlns:a16="http://schemas.microsoft.com/office/drawing/2014/main" id="{2BDFD819-CDC2-D5CD-B7B9-2CB2F6F62A45}"/>
              </a:ext>
            </a:extLst>
          </p:cNvPr>
          <p:cNvSpPr/>
          <p:nvPr/>
        </p:nvSpPr>
        <p:spPr>
          <a:xfrm>
            <a:off x="0" y="0"/>
            <a:ext cx="18335515" cy="831692"/>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6148"/>
              </a:lnSpc>
            </a:pPr>
            <a:r>
              <a:rPr lang="en-US" sz="4400" dirty="0">
                <a:solidFill>
                  <a:schemeClr val="bg1"/>
                </a:solidFill>
                <a:latin typeface="Bell MT" panose="02020503060305020303" pitchFamily="18" charset="0"/>
                <a:ea typeface="Canva Sans Bold"/>
                <a:cs typeface="Canva Sans Bold"/>
                <a:sym typeface="Canva Sans Bold"/>
              </a:rPr>
              <a:t>Range of PSIS Services</a:t>
            </a:r>
          </a:p>
        </p:txBody>
      </p:sp>
      <p:sp>
        <p:nvSpPr>
          <p:cNvPr id="26" name="Freeform 11"/>
          <p:cNvSpPr/>
          <p:nvPr/>
        </p:nvSpPr>
        <p:spPr>
          <a:xfrm>
            <a:off x="15468600" y="940030"/>
            <a:ext cx="2526086" cy="690430"/>
          </a:xfrm>
          <a:custGeom>
            <a:avLst/>
            <a:gdLst/>
            <a:ahLst/>
            <a:cxnLst/>
            <a:rect l="l" t="t" r="r" b="b"/>
            <a:pathLst>
              <a:path w="4242816" h="1159764">
                <a:moveTo>
                  <a:pt x="0" y="0"/>
                </a:moveTo>
                <a:lnTo>
                  <a:pt x="4242816" y="0"/>
                </a:lnTo>
                <a:lnTo>
                  <a:pt x="4242816" y="1159764"/>
                </a:lnTo>
                <a:lnTo>
                  <a:pt x="0" y="1159764"/>
                </a:lnTo>
                <a:lnTo>
                  <a:pt x="0" y="0"/>
                </a:lnTo>
                <a:close/>
              </a:path>
            </a:pathLst>
          </a:custGeom>
          <a:blipFill>
            <a:blip r:embed="rId17"/>
            <a:stretch>
              <a:fillRect/>
            </a:stretch>
          </a:blipFill>
        </p:spPr>
      </p:sp>
      <p:sp>
        <p:nvSpPr>
          <p:cNvPr id="28" name="Freeform 4">
            <a:extLst>
              <a:ext uri="{FF2B5EF4-FFF2-40B4-BE49-F238E27FC236}">
                <a16:creationId xmlns:a16="http://schemas.microsoft.com/office/drawing/2014/main" id="{301F5465-0C92-E287-96B0-8DCF1424054C}"/>
              </a:ext>
            </a:extLst>
          </p:cNvPr>
          <p:cNvSpPr/>
          <p:nvPr/>
        </p:nvSpPr>
        <p:spPr>
          <a:xfrm>
            <a:off x="455947" y="9356879"/>
            <a:ext cx="1145506" cy="461392"/>
          </a:xfrm>
          <a:custGeom>
            <a:avLst/>
            <a:gdLst/>
            <a:ahLst/>
            <a:cxnLst/>
            <a:rect l="l" t="t" r="r" b="b"/>
            <a:pathLst>
              <a:path w="1145506" h="461392">
                <a:moveTo>
                  <a:pt x="0" y="0"/>
                </a:moveTo>
                <a:lnTo>
                  <a:pt x="1145505" y="0"/>
                </a:lnTo>
                <a:lnTo>
                  <a:pt x="1145505" y="461391"/>
                </a:lnTo>
                <a:lnTo>
                  <a:pt x="0" y="46139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3" name="TextBox 32">
            <a:extLst>
              <a:ext uri="{FF2B5EF4-FFF2-40B4-BE49-F238E27FC236}">
                <a16:creationId xmlns:a16="http://schemas.microsoft.com/office/drawing/2014/main" id="{2ECDB69F-7F68-6628-AC67-F226849AD03E}"/>
              </a:ext>
            </a:extLst>
          </p:cNvPr>
          <p:cNvSpPr txBox="1"/>
          <p:nvPr/>
        </p:nvSpPr>
        <p:spPr>
          <a:xfrm>
            <a:off x="685800" y="6729108"/>
            <a:ext cx="4635483" cy="2444195"/>
          </a:xfrm>
          <a:prstGeom prst="rect">
            <a:avLst/>
          </a:prstGeom>
          <a:noFill/>
        </p:spPr>
        <p:txBody>
          <a:bodyPr wrap="square">
            <a:spAutoFit/>
          </a:bodyPr>
          <a:lstStyle/>
          <a:p>
            <a:pPr marL="479296" lvl="1" indent="-239648">
              <a:lnSpc>
                <a:spcPts val="3107"/>
              </a:lnSpc>
              <a:buFont typeface="Arial"/>
              <a:buChar char="•"/>
            </a:pPr>
            <a:r>
              <a:rPr lang="en-US" sz="2219" dirty="0">
                <a:solidFill>
                  <a:srgbClr val="4F4F59"/>
                </a:solidFill>
                <a:latin typeface="Crimson Pro"/>
                <a:ea typeface="Crimson Pro"/>
                <a:cs typeface="Crimson Pro"/>
                <a:sym typeface="Crimson Pro"/>
              </a:rPr>
              <a:t>Access Control</a:t>
            </a:r>
          </a:p>
          <a:p>
            <a:pPr marL="479296" lvl="1" indent="-239648">
              <a:lnSpc>
                <a:spcPts val="3107"/>
              </a:lnSpc>
              <a:buFont typeface="Arial"/>
              <a:buChar char="•"/>
            </a:pPr>
            <a:r>
              <a:rPr lang="en-US" sz="2219" dirty="0">
                <a:solidFill>
                  <a:srgbClr val="4F4F59"/>
                </a:solidFill>
                <a:latin typeface="Crimson Pro"/>
                <a:ea typeface="Crimson Pro"/>
                <a:cs typeface="Crimson Pro"/>
                <a:sym typeface="Crimson Pro"/>
              </a:rPr>
              <a:t>CCTV installations &amp;Monitoring </a:t>
            </a:r>
          </a:p>
          <a:p>
            <a:pPr marL="479296" lvl="1" indent="-239648">
              <a:lnSpc>
                <a:spcPts val="3107"/>
              </a:lnSpc>
              <a:buFont typeface="Arial"/>
              <a:buChar char="•"/>
            </a:pPr>
            <a:r>
              <a:rPr lang="en-US" sz="2219" dirty="0">
                <a:solidFill>
                  <a:srgbClr val="4F4F59"/>
                </a:solidFill>
                <a:latin typeface="Crimson Pro"/>
                <a:ea typeface="Crimson Pro"/>
                <a:cs typeface="Crimson Pro"/>
                <a:sym typeface="Crimson Pro"/>
              </a:rPr>
              <a:t>Fire and Safety MIS ( Management Information Systems ) </a:t>
            </a:r>
          </a:p>
          <a:p>
            <a:pPr>
              <a:lnSpc>
                <a:spcPts val="3107"/>
              </a:lnSpc>
            </a:pPr>
            <a:endParaRPr lang="en-US" sz="2219" dirty="0">
              <a:solidFill>
                <a:srgbClr val="4F4F59"/>
              </a:solidFill>
              <a:latin typeface="Crimson Pro"/>
              <a:ea typeface="Crimson Pro"/>
              <a:cs typeface="Crimson Pro"/>
              <a:sym typeface="Crimson Pro"/>
            </a:endParaRPr>
          </a:p>
          <a:p>
            <a:pPr algn="l">
              <a:lnSpc>
                <a:spcPts val="3107"/>
              </a:lnSpc>
            </a:pPr>
            <a:endParaRPr lang="en-US" sz="2219" dirty="0">
              <a:solidFill>
                <a:srgbClr val="4F4F59"/>
              </a:solidFill>
              <a:latin typeface="Crimson Pro"/>
              <a:ea typeface="Crimson Pro"/>
              <a:cs typeface="Crimson Pro"/>
              <a:sym typeface="Crimson Pro"/>
            </a:endParaRPr>
          </a:p>
        </p:txBody>
      </p:sp>
      <p:sp>
        <p:nvSpPr>
          <p:cNvPr id="37" name="Freeform 13"/>
          <p:cNvSpPr/>
          <p:nvPr/>
        </p:nvSpPr>
        <p:spPr>
          <a:xfrm flipH="1">
            <a:off x="5021581" y="6172068"/>
            <a:ext cx="1979897" cy="1685387"/>
          </a:xfrm>
          <a:custGeom>
            <a:avLst/>
            <a:gdLst/>
            <a:ahLst/>
            <a:cxnLst/>
            <a:rect l="l" t="t" r="r" b="b"/>
            <a:pathLst>
              <a:path w="1979897" h="1685387">
                <a:moveTo>
                  <a:pt x="1979897" y="0"/>
                </a:moveTo>
                <a:lnTo>
                  <a:pt x="0" y="0"/>
                </a:lnTo>
                <a:lnTo>
                  <a:pt x="0" y="1685387"/>
                </a:lnTo>
                <a:lnTo>
                  <a:pt x="1979897" y="1685387"/>
                </a:lnTo>
                <a:lnTo>
                  <a:pt x="1979897"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sp>
      <p:sp>
        <p:nvSpPr>
          <p:cNvPr id="41" name="Freeform 14"/>
          <p:cNvSpPr/>
          <p:nvPr/>
        </p:nvSpPr>
        <p:spPr>
          <a:xfrm>
            <a:off x="5804824" y="6527634"/>
            <a:ext cx="728327" cy="860652"/>
          </a:xfrm>
          <a:custGeom>
            <a:avLst/>
            <a:gdLst/>
            <a:ahLst/>
            <a:cxnLst/>
            <a:rect l="l" t="t" r="r" b="b"/>
            <a:pathLst>
              <a:path w="728327" h="860652">
                <a:moveTo>
                  <a:pt x="0" y="0"/>
                </a:moveTo>
                <a:lnTo>
                  <a:pt x="728326" y="0"/>
                </a:lnTo>
                <a:lnTo>
                  <a:pt x="728326" y="860651"/>
                </a:lnTo>
                <a:lnTo>
                  <a:pt x="0" y="860651"/>
                </a:lnTo>
                <a:lnTo>
                  <a:pt x="0" y="0"/>
                </a:lnTo>
                <a:close/>
              </a:path>
            </a:pathLst>
          </a:custGeom>
          <a:blipFill>
            <a:blip r:embed="rId2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64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29722" b="-29722"/>
            </a:stretch>
          </a:blipFill>
        </p:spPr>
      </p:sp>
      <p:sp>
        <p:nvSpPr>
          <p:cNvPr id="6" name="Freeform 6"/>
          <p:cNvSpPr/>
          <p:nvPr/>
        </p:nvSpPr>
        <p:spPr>
          <a:xfrm>
            <a:off x="6825499" y="5901642"/>
            <a:ext cx="11462501" cy="4403748"/>
          </a:xfrm>
          <a:custGeom>
            <a:avLst/>
            <a:gdLst/>
            <a:ahLst/>
            <a:cxnLst/>
            <a:rect l="l" t="t" r="r" b="b"/>
            <a:pathLst>
              <a:path w="16230600" h="6715411">
                <a:moveTo>
                  <a:pt x="0" y="0"/>
                </a:moveTo>
                <a:lnTo>
                  <a:pt x="16230600" y="0"/>
                </a:lnTo>
                <a:lnTo>
                  <a:pt x="16230600" y="6715411"/>
                </a:lnTo>
                <a:lnTo>
                  <a:pt x="0" y="6715411"/>
                </a:lnTo>
                <a:lnTo>
                  <a:pt x="0" y="0"/>
                </a:lnTo>
                <a:close/>
              </a:path>
            </a:pathLst>
          </a:custGeom>
          <a:blipFill>
            <a:blip r:embed="rId3">
              <a:alphaModFix amt="72000"/>
            </a:blip>
            <a:stretch>
              <a:fillRect l="1" t="1" r="-41599" b="-52494"/>
            </a:stretch>
          </a:blipFill>
        </p:spPr>
      </p:sp>
      <p:sp>
        <p:nvSpPr>
          <p:cNvPr id="7" name="Freeform 7"/>
          <p:cNvSpPr/>
          <p:nvPr/>
        </p:nvSpPr>
        <p:spPr>
          <a:xfrm>
            <a:off x="15820122" y="921465"/>
            <a:ext cx="2293916" cy="669271"/>
          </a:xfrm>
          <a:custGeom>
            <a:avLst/>
            <a:gdLst/>
            <a:ahLst/>
            <a:cxnLst/>
            <a:rect l="l" t="t" r="r" b="b"/>
            <a:pathLst>
              <a:path w="4242816" h="1159764">
                <a:moveTo>
                  <a:pt x="0" y="0"/>
                </a:moveTo>
                <a:lnTo>
                  <a:pt x="4242816" y="0"/>
                </a:lnTo>
                <a:lnTo>
                  <a:pt x="4242816" y="1159764"/>
                </a:lnTo>
                <a:lnTo>
                  <a:pt x="0" y="1159764"/>
                </a:lnTo>
                <a:lnTo>
                  <a:pt x="0" y="0"/>
                </a:lnTo>
                <a:close/>
              </a:path>
            </a:pathLst>
          </a:custGeom>
          <a:blipFill>
            <a:blip r:embed="rId4"/>
            <a:stretch>
              <a:fillRect/>
            </a:stretch>
          </a:blipFill>
        </p:spPr>
      </p:sp>
      <p:sp>
        <p:nvSpPr>
          <p:cNvPr id="8" name="Freeform 8"/>
          <p:cNvSpPr/>
          <p:nvPr/>
        </p:nvSpPr>
        <p:spPr>
          <a:xfrm>
            <a:off x="5527656" y="2081230"/>
            <a:ext cx="13080155" cy="8714653"/>
          </a:xfrm>
          <a:custGeom>
            <a:avLst/>
            <a:gdLst/>
            <a:ahLst/>
            <a:cxnLst/>
            <a:rect l="l" t="t" r="r" b="b"/>
            <a:pathLst>
              <a:path w="13080155" h="8714653">
                <a:moveTo>
                  <a:pt x="0" y="0"/>
                </a:moveTo>
                <a:lnTo>
                  <a:pt x="13080155" y="0"/>
                </a:lnTo>
                <a:lnTo>
                  <a:pt x="13080155" y="8714654"/>
                </a:lnTo>
                <a:lnTo>
                  <a:pt x="0" y="8714654"/>
                </a:lnTo>
                <a:lnTo>
                  <a:pt x="0" y="0"/>
                </a:lnTo>
                <a:close/>
              </a:path>
            </a:pathLst>
          </a:custGeom>
          <a:blipFill>
            <a:blip r:embed="rId5"/>
            <a:stretch>
              <a:fillRect/>
            </a:stretch>
          </a:blipFill>
        </p:spPr>
      </p:sp>
      <p:sp>
        <p:nvSpPr>
          <p:cNvPr id="9" name="Freeform 9"/>
          <p:cNvSpPr/>
          <p:nvPr/>
        </p:nvSpPr>
        <p:spPr>
          <a:xfrm>
            <a:off x="15820122" y="3343410"/>
            <a:ext cx="1830970" cy="2074753"/>
          </a:xfrm>
          <a:custGeom>
            <a:avLst/>
            <a:gdLst/>
            <a:ahLst/>
            <a:cxnLst/>
            <a:rect l="l" t="t" r="r" b="b"/>
            <a:pathLst>
              <a:path w="1830970" h="2074753">
                <a:moveTo>
                  <a:pt x="0" y="0"/>
                </a:moveTo>
                <a:lnTo>
                  <a:pt x="1830970" y="0"/>
                </a:lnTo>
                <a:lnTo>
                  <a:pt x="1830970" y="2074753"/>
                </a:lnTo>
                <a:lnTo>
                  <a:pt x="0" y="20747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292508" y="1749946"/>
            <a:ext cx="10470295" cy="1834623"/>
          </a:xfrm>
          <a:prstGeom prst="rect">
            <a:avLst/>
          </a:prstGeom>
        </p:spPr>
        <p:txBody>
          <a:bodyPr lIns="0" tIns="0" rIns="0" bIns="0" rtlCol="0" anchor="t">
            <a:spAutoFit/>
          </a:bodyPr>
          <a:lstStyle/>
          <a:p>
            <a:pPr algn="just">
              <a:lnSpc>
                <a:spcPts val="4887"/>
              </a:lnSpc>
            </a:pPr>
            <a:r>
              <a:rPr lang="en-US" sz="3173" dirty="0">
                <a:solidFill>
                  <a:srgbClr val="000000"/>
                </a:solidFill>
                <a:latin typeface="Crimson Pro"/>
                <a:ea typeface="Crimson Pro"/>
                <a:cs typeface="Crimson Pro"/>
                <a:sym typeface="Crimson Pro"/>
              </a:rPr>
              <a:t>     PSIS is not just into Man Guarding, but a single desk for total security solutions. We are different as our focus is on stringent selection process and quality training. </a:t>
            </a:r>
          </a:p>
        </p:txBody>
      </p:sp>
      <p:sp>
        <p:nvSpPr>
          <p:cNvPr id="11" name="TextBox 11"/>
          <p:cNvSpPr txBox="1"/>
          <p:nvPr/>
        </p:nvSpPr>
        <p:spPr>
          <a:xfrm>
            <a:off x="288119" y="3584569"/>
            <a:ext cx="6148974" cy="4311294"/>
          </a:xfrm>
          <a:prstGeom prst="rect">
            <a:avLst/>
          </a:prstGeom>
        </p:spPr>
        <p:txBody>
          <a:bodyPr lIns="0" tIns="0" rIns="0" bIns="0" rtlCol="0" anchor="t">
            <a:spAutoFit/>
          </a:bodyPr>
          <a:lstStyle/>
          <a:p>
            <a:pPr algn="just">
              <a:lnSpc>
                <a:spcPts val="4881"/>
              </a:lnSpc>
            </a:pPr>
            <a:r>
              <a:rPr lang="en-US" sz="3170" dirty="0">
                <a:solidFill>
                  <a:srgbClr val="000000"/>
                </a:solidFill>
                <a:latin typeface="Crimson Pro"/>
                <a:ea typeface="Crimson Pro"/>
                <a:cs typeface="Crimson Pro"/>
                <a:sym typeface="Crimson Pro"/>
              </a:rPr>
              <a:t>Our team of professionals are able to customize the guarding duties to suit specific needs of the customer. We conduct on-site training and fire drills on a weekly and fortnightly basis respectively to all our guards and supervisors.</a:t>
            </a:r>
          </a:p>
        </p:txBody>
      </p:sp>
      <p:sp>
        <p:nvSpPr>
          <p:cNvPr id="12" name="Freeform 12"/>
          <p:cNvSpPr/>
          <p:nvPr/>
        </p:nvSpPr>
        <p:spPr>
          <a:xfrm>
            <a:off x="17167205" y="9408860"/>
            <a:ext cx="765553" cy="308353"/>
          </a:xfrm>
          <a:custGeom>
            <a:avLst/>
            <a:gdLst/>
            <a:ahLst/>
            <a:cxnLst/>
            <a:rect l="l" t="t" r="r" b="b"/>
            <a:pathLst>
              <a:path w="765553" h="308353">
                <a:moveTo>
                  <a:pt x="0" y="0"/>
                </a:moveTo>
                <a:lnTo>
                  <a:pt x="765553" y="0"/>
                </a:lnTo>
                <a:lnTo>
                  <a:pt x="765553" y="308352"/>
                </a:lnTo>
                <a:lnTo>
                  <a:pt x="0" y="3083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Rectangle 12">
            <a:extLst>
              <a:ext uri="{FF2B5EF4-FFF2-40B4-BE49-F238E27FC236}">
                <a16:creationId xmlns:a16="http://schemas.microsoft.com/office/drawing/2014/main" id="{4263B5E4-D839-0F01-19E3-E72C01DC2DB8}"/>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
        <p:nvSpPr>
          <p:cNvPr id="14" name="Rectangle 13">
            <a:extLst>
              <a:ext uri="{FF2B5EF4-FFF2-40B4-BE49-F238E27FC236}">
                <a16:creationId xmlns:a16="http://schemas.microsoft.com/office/drawing/2014/main" id="{0C5FF3B4-F3C7-3036-6DBE-8C4D9CAA6B5D}"/>
              </a:ext>
            </a:extLst>
          </p:cNvPr>
          <p:cNvSpPr/>
          <p:nvPr/>
        </p:nvSpPr>
        <p:spPr>
          <a:xfrm>
            <a:off x="0" y="0"/>
            <a:ext cx="18335515" cy="831692"/>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ts val="6007"/>
              </a:lnSpc>
            </a:pPr>
            <a:r>
              <a:rPr lang="en-US" sz="4400" b="1" dirty="0">
                <a:solidFill>
                  <a:schemeClr val="bg1"/>
                </a:solidFill>
                <a:latin typeface="Bell MT" panose="02020503060305020303" pitchFamily="18" charset="0"/>
                <a:ea typeface="Bricolage Grotesque Bold"/>
                <a:cs typeface="Bricolage Grotesque Bold"/>
                <a:sym typeface="Bricolage Grotesque Bold"/>
              </a:rPr>
              <a:t>Why us?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389"/>
            <a:ext cx="18288000" cy="4697594"/>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127257" b="-52069"/>
            </a:stretch>
          </a:blipFill>
        </p:spPr>
      </p:sp>
      <p:sp>
        <p:nvSpPr>
          <p:cNvPr id="3" name="Freeform 3"/>
          <p:cNvSpPr/>
          <p:nvPr/>
        </p:nvSpPr>
        <p:spPr>
          <a:xfrm>
            <a:off x="1699759" y="-18389"/>
            <a:ext cx="16588241" cy="10323778"/>
          </a:xfrm>
          <a:custGeom>
            <a:avLst/>
            <a:gdLst/>
            <a:ahLst/>
            <a:cxnLst/>
            <a:rect l="l" t="t" r="r" b="b"/>
            <a:pathLst>
              <a:path w="30622613" h="29366802">
                <a:moveTo>
                  <a:pt x="0" y="0"/>
                </a:moveTo>
                <a:lnTo>
                  <a:pt x="30622613" y="0"/>
                </a:lnTo>
                <a:lnTo>
                  <a:pt x="30622613" y="29366802"/>
                </a:lnTo>
                <a:lnTo>
                  <a:pt x="0" y="29366802"/>
                </a:lnTo>
                <a:lnTo>
                  <a:pt x="0" y="0"/>
                </a:lnTo>
                <a:close/>
              </a:path>
            </a:pathLst>
          </a:custGeom>
          <a:blipFill>
            <a:blip r:embed="rId3"/>
            <a:stretch>
              <a:fillRect t="-105174" r="-84604" b="-84774"/>
            </a:stretch>
          </a:blipFill>
        </p:spPr>
      </p:sp>
      <p:sp>
        <p:nvSpPr>
          <p:cNvPr id="4" name="Freeform 4"/>
          <p:cNvSpPr/>
          <p:nvPr/>
        </p:nvSpPr>
        <p:spPr>
          <a:xfrm>
            <a:off x="15035488" y="903019"/>
            <a:ext cx="3158730" cy="831692"/>
          </a:xfrm>
          <a:custGeom>
            <a:avLst/>
            <a:gdLst/>
            <a:ahLst/>
            <a:cxnLst/>
            <a:rect l="l" t="t" r="r" b="b"/>
            <a:pathLst>
              <a:path w="4242816" h="1159764">
                <a:moveTo>
                  <a:pt x="0" y="0"/>
                </a:moveTo>
                <a:lnTo>
                  <a:pt x="4242816" y="0"/>
                </a:lnTo>
                <a:lnTo>
                  <a:pt x="4242816" y="1159764"/>
                </a:lnTo>
                <a:lnTo>
                  <a:pt x="0" y="1159764"/>
                </a:lnTo>
                <a:lnTo>
                  <a:pt x="0" y="0"/>
                </a:lnTo>
                <a:close/>
              </a:path>
            </a:pathLst>
          </a:custGeom>
          <a:blipFill>
            <a:blip r:embed="rId4"/>
            <a:stretch>
              <a:fillRect/>
            </a:stretch>
          </a:blipFill>
        </p:spPr>
        <p:txBody>
          <a:bodyPr/>
          <a:lstStyle/>
          <a:p>
            <a:endParaRPr lang="en-IN" dirty="0"/>
          </a:p>
        </p:txBody>
      </p:sp>
      <p:sp>
        <p:nvSpPr>
          <p:cNvPr id="5" name="Freeform 5"/>
          <p:cNvSpPr/>
          <p:nvPr/>
        </p:nvSpPr>
        <p:spPr>
          <a:xfrm>
            <a:off x="-8467" y="719667"/>
            <a:ext cx="11025208" cy="956310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5"/>
            <a:stretch>
              <a:fillRect l="-60138" t="-18444"/>
            </a:stretch>
          </a:blipFill>
        </p:spPr>
      </p:sp>
      <p:sp>
        <p:nvSpPr>
          <p:cNvPr id="6" name="TextBox 6"/>
          <p:cNvSpPr txBox="1"/>
          <p:nvPr/>
        </p:nvSpPr>
        <p:spPr>
          <a:xfrm>
            <a:off x="9906000" y="2421672"/>
            <a:ext cx="7998183" cy="2693045"/>
          </a:xfrm>
          <a:prstGeom prst="rect">
            <a:avLst/>
          </a:prstGeom>
        </p:spPr>
        <p:txBody>
          <a:bodyPr wrap="square" lIns="0" tIns="0" rIns="0" bIns="0" rtlCol="0" anchor="t">
            <a:spAutoFit/>
          </a:bodyPr>
          <a:lstStyle/>
          <a:p>
            <a:pPr algn="just">
              <a:lnSpc>
                <a:spcPts val="4196"/>
              </a:lnSpc>
            </a:pPr>
            <a:r>
              <a:rPr lang="en-US" sz="4000" spc="-95" dirty="0">
                <a:solidFill>
                  <a:srgbClr val="000000"/>
                </a:solidFill>
                <a:latin typeface="Crimson Pro"/>
                <a:ea typeface="Crimson Pro"/>
                <a:cs typeface="Crimson Pro"/>
                <a:sym typeface="Crimson Pro"/>
              </a:rPr>
              <a:t>    We have standard training program and also have the flexibility to customize the modules to meet clients’ specific requirements, ensuring economy and effectiveness. </a:t>
            </a:r>
          </a:p>
        </p:txBody>
      </p:sp>
      <p:sp>
        <p:nvSpPr>
          <p:cNvPr id="9" name="TextBox 9"/>
          <p:cNvSpPr txBox="1"/>
          <p:nvPr/>
        </p:nvSpPr>
        <p:spPr>
          <a:xfrm>
            <a:off x="12030894" y="2509040"/>
            <a:ext cx="4583959" cy="423193"/>
          </a:xfrm>
          <a:prstGeom prst="rect">
            <a:avLst/>
          </a:prstGeom>
        </p:spPr>
        <p:txBody>
          <a:bodyPr lIns="0" tIns="0" rIns="0" bIns="0" rtlCol="0" anchor="t">
            <a:spAutoFit/>
          </a:bodyPr>
          <a:lstStyle/>
          <a:p>
            <a:pPr algn="l">
              <a:lnSpc>
                <a:spcPts val="3267"/>
              </a:lnSpc>
            </a:pPr>
            <a:endParaRPr lang="en-US" sz="3300" b="1" dirty="0">
              <a:solidFill>
                <a:srgbClr val="000000"/>
              </a:solidFill>
              <a:latin typeface="Crimson Pro Bold"/>
              <a:ea typeface="Crimson Pro Bold"/>
              <a:cs typeface="Crimson Pro Bold"/>
              <a:sym typeface="Crimson Pro Bold"/>
            </a:endParaRPr>
          </a:p>
        </p:txBody>
      </p:sp>
      <p:sp>
        <p:nvSpPr>
          <p:cNvPr id="10" name="Freeform 10"/>
          <p:cNvSpPr/>
          <p:nvPr/>
        </p:nvSpPr>
        <p:spPr>
          <a:xfrm>
            <a:off x="17167205" y="9408860"/>
            <a:ext cx="765553" cy="308353"/>
          </a:xfrm>
          <a:custGeom>
            <a:avLst/>
            <a:gdLst/>
            <a:ahLst/>
            <a:cxnLst/>
            <a:rect l="l" t="t" r="r" b="b"/>
            <a:pathLst>
              <a:path w="765553" h="308353">
                <a:moveTo>
                  <a:pt x="0" y="0"/>
                </a:moveTo>
                <a:lnTo>
                  <a:pt x="765553" y="0"/>
                </a:lnTo>
                <a:lnTo>
                  <a:pt x="765553" y="308352"/>
                </a:lnTo>
                <a:lnTo>
                  <a:pt x="0" y="3083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0737382" y="5366166"/>
            <a:ext cx="7429227" cy="4308872"/>
          </a:xfrm>
          <a:prstGeom prst="rect">
            <a:avLst/>
          </a:prstGeom>
        </p:spPr>
        <p:txBody>
          <a:bodyPr wrap="square" lIns="0" tIns="0" rIns="0" bIns="0" rtlCol="0" anchor="t">
            <a:spAutoFit/>
          </a:bodyPr>
          <a:lstStyle/>
          <a:p>
            <a:pPr algn="just">
              <a:lnSpc>
                <a:spcPts val="4196"/>
              </a:lnSpc>
            </a:pPr>
            <a:r>
              <a:rPr lang="en-US" sz="4000" spc="-95" dirty="0">
                <a:solidFill>
                  <a:srgbClr val="000000"/>
                </a:solidFill>
                <a:latin typeface="Crimson Pro"/>
                <a:ea typeface="Crimson Pro"/>
                <a:cs typeface="Crimson Pro"/>
                <a:sym typeface="Crimson Pro"/>
              </a:rPr>
              <a:t>   We specialize in providing training and consultation to our clients in the following areas:- </a:t>
            </a:r>
          </a:p>
          <a:p>
            <a:pPr algn="just">
              <a:lnSpc>
                <a:spcPts val="4196"/>
              </a:lnSpc>
            </a:pPr>
            <a:endParaRPr lang="en-US" sz="800" spc="-95" dirty="0">
              <a:solidFill>
                <a:srgbClr val="000000"/>
              </a:solidFill>
              <a:latin typeface="Crimson Pro"/>
              <a:ea typeface="Crimson Pro"/>
              <a:cs typeface="Crimson Pro"/>
              <a:sym typeface="Crimson Pro"/>
            </a:endParaRPr>
          </a:p>
          <a:p>
            <a:pPr marL="571500" indent="-571500">
              <a:lnSpc>
                <a:spcPts val="4196"/>
              </a:lnSpc>
              <a:buFont typeface="Arial" panose="020B0604020202020204" pitchFamily="34" charset="0"/>
              <a:buChar char="•"/>
            </a:pPr>
            <a:r>
              <a:rPr lang="en-US" sz="4000" spc="-95" dirty="0">
                <a:solidFill>
                  <a:srgbClr val="000000"/>
                </a:solidFill>
                <a:latin typeface="Crimson Pro"/>
                <a:ea typeface="Crimson Pro"/>
                <a:cs typeface="Crimson Pro"/>
                <a:sym typeface="Crimson Pro"/>
              </a:rPr>
              <a:t>Security related training, development  and consultancy </a:t>
            </a:r>
          </a:p>
          <a:p>
            <a:pPr marL="571500" indent="-571500">
              <a:lnSpc>
                <a:spcPts val="4196"/>
              </a:lnSpc>
              <a:buFont typeface="Arial" panose="020B0604020202020204" pitchFamily="34" charset="0"/>
              <a:buChar char="•"/>
            </a:pPr>
            <a:r>
              <a:rPr lang="en-US" sz="4000" spc="-95" dirty="0">
                <a:solidFill>
                  <a:srgbClr val="000000"/>
                </a:solidFill>
                <a:latin typeface="Crimson Pro"/>
                <a:ea typeface="Crimson Pro"/>
                <a:cs typeface="Crimson Pro"/>
                <a:sym typeface="Crimson Pro"/>
              </a:rPr>
              <a:t>Risk management consultancy</a:t>
            </a:r>
          </a:p>
          <a:p>
            <a:pPr algn="just">
              <a:lnSpc>
                <a:spcPts val="4196"/>
              </a:lnSpc>
            </a:pPr>
            <a:endParaRPr lang="en-US" sz="4000" spc="-95" dirty="0">
              <a:solidFill>
                <a:srgbClr val="000000"/>
              </a:solidFill>
              <a:latin typeface="Crimson Pro"/>
              <a:ea typeface="Crimson Pro"/>
              <a:cs typeface="Crimson Pro"/>
              <a:sym typeface="Crimson Pro"/>
            </a:endParaRPr>
          </a:p>
        </p:txBody>
      </p:sp>
      <p:sp>
        <p:nvSpPr>
          <p:cNvPr id="12" name="Rectangle 11">
            <a:extLst>
              <a:ext uri="{FF2B5EF4-FFF2-40B4-BE49-F238E27FC236}">
                <a16:creationId xmlns:a16="http://schemas.microsoft.com/office/drawing/2014/main" id="{44DA774F-FF51-7738-6A37-0D51B4DCDD04}"/>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
        <p:nvSpPr>
          <p:cNvPr id="13" name="Rectangle 12">
            <a:extLst>
              <a:ext uri="{FF2B5EF4-FFF2-40B4-BE49-F238E27FC236}">
                <a16:creationId xmlns:a16="http://schemas.microsoft.com/office/drawing/2014/main" id="{75248D5A-62EB-DDAF-D3F4-AF878836B06B}"/>
              </a:ext>
            </a:extLst>
          </p:cNvPr>
          <p:cNvSpPr/>
          <p:nvPr/>
        </p:nvSpPr>
        <p:spPr>
          <a:xfrm>
            <a:off x="0" y="0"/>
            <a:ext cx="18335515" cy="831692"/>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3267"/>
              </a:lnSpc>
            </a:pPr>
            <a:r>
              <a:rPr lang="en-US" sz="4800" dirty="0">
                <a:solidFill>
                  <a:schemeClr val="bg1"/>
                </a:solidFill>
                <a:latin typeface="Bell MT" panose="02020503060305020303" pitchFamily="18" charset="0"/>
                <a:ea typeface="Crimson Pro Bold"/>
                <a:cs typeface="Crimson Pro Bold"/>
                <a:sym typeface="Crimson Pro Bold"/>
              </a:rPr>
              <a:t>P S I S - Security Training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97610" y="2205044"/>
            <a:ext cx="17280790" cy="2066912"/>
          </a:xfrm>
          <a:prstGeom prst="rect">
            <a:avLst/>
          </a:prstGeom>
        </p:spPr>
        <p:txBody>
          <a:bodyPr wrap="square" lIns="0" tIns="0" rIns="0" bIns="0" rtlCol="0" anchor="t">
            <a:spAutoFit/>
          </a:bodyPr>
          <a:lstStyle/>
          <a:p>
            <a:pPr algn="just">
              <a:lnSpc>
                <a:spcPts val="4059"/>
              </a:lnSpc>
            </a:pPr>
            <a:r>
              <a:rPr lang="en-US" sz="3200" dirty="0">
                <a:solidFill>
                  <a:srgbClr val="000000"/>
                </a:solidFill>
                <a:latin typeface="Crimson Pro"/>
                <a:ea typeface="Crimson Pro"/>
                <a:cs typeface="Crimson Pro"/>
                <a:sym typeface="Crimson Pro"/>
              </a:rPr>
              <a:t>           We have a well-defined organization structure and escalation matrix to ensure client focus. Incident Response Procedures include reporting to control room, rushing RRT’ (Rapid Response Team) STO the spot ( Security Through Obscurity), Operation manager on site evaluates, investigates and mitigates the issue with a preventive action plan.</a:t>
            </a:r>
          </a:p>
        </p:txBody>
      </p:sp>
      <p:sp>
        <p:nvSpPr>
          <p:cNvPr id="7" name="Freeform 7"/>
          <p:cNvSpPr/>
          <p:nvPr/>
        </p:nvSpPr>
        <p:spPr>
          <a:xfrm>
            <a:off x="15035784" y="1076573"/>
            <a:ext cx="2642616" cy="762000"/>
          </a:xfrm>
          <a:custGeom>
            <a:avLst/>
            <a:gdLst/>
            <a:ahLst/>
            <a:cxnLst/>
            <a:rect l="l" t="t" r="r" b="b"/>
            <a:pathLst>
              <a:path w="4242816" h="1159764">
                <a:moveTo>
                  <a:pt x="0" y="0"/>
                </a:moveTo>
                <a:lnTo>
                  <a:pt x="4242816" y="0"/>
                </a:lnTo>
                <a:lnTo>
                  <a:pt x="4242816" y="1159764"/>
                </a:lnTo>
                <a:lnTo>
                  <a:pt x="0" y="1159764"/>
                </a:lnTo>
                <a:lnTo>
                  <a:pt x="0" y="0"/>
                </a:lnTo>
                <a:close/>
              </a:path>
            </a:pathLst>
          </a:custGeom>
          <a:blipFill>
            <a:blip r:embed="rId2"/>
            <a:stretch>
              <a:fillRect/>
            </a:stretch>
          </a:blipFill>
        </p:spPr>
      </p:sp>
      <p:pic>
        <p:nvPicPr>
          <p:cNvPr id="9218" name="Picture 2" descr="Different Types of Operations Management | Cflow">
            <a:extLst>
              <a:ext uri="{FF2B5EF4-FFF2-40B4-BE49-F238E27FC236}">
                <a16:creationId xmlns:a16="http://schemas.microsoft.com/office/drawing/2014/main" id="{9AD5D28F-9E0E-5C5A-77B9-9DDEE38FE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3751550"/>
            <a:ext cx="10668000" cy="59991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8CCE958-F629-A755-8CB6-80F8DA7F5C55}"/>
              </a:ext>
            </a:extLst>
          </p:cNvPr>
          <p:cNvSpPr/>
          <p:nvPr/>
        </p:nvSpPr>
        <p:spPr>
          <a:xfrm>
            <a:off x="0" y="0"/>
            <a:ext cx="18335515" cy="831692"/>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3838"/>
              </a:lnSpc>
            </a:pPr>
            <a:r>
              <a:rPr lang="en-US" sz="4800" dirty="0">
                <a:solidFill>
                  <a:schemeClr val="bg1"/>
                </a:solidFill>
                <a:latin typeface="Century Schoolbook" panose="02040604050505020304" pitchFamily="18" charset="0"/>
                <a:ea typeface="Crimson Pro Bold"/>
                <a:cs typeface="Crimson Pro Bold"/>
                <a:sym typeface="Crimson Pro Bold"/>
              </a:rPr>
              <a:t>Operations Management</a:t>
            </a:r>
          </a:p>
        </p:txBody>
      </p:sp>
      <p:sp>
        <p:nvSpPr>
          <p:cNvPr id="12" name="Rectangle 11">
            <a:extLst>
              <a:ext uri="{FF2B5EF4-FFF2-40B4-BE49-F238E27FC236}">
                <a16:creationId xmlns:a16="http://schemas.microsoft.com/office/drawing/2014/main" id="{41E438AB-F51E-CB7F-D88D-581CB1C7B32D}"/>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
        <p:nvSpPr>
          <p:cNvPr id="13" name="Freeform 4">
            <a:extLst>
              <a:ext uri="{FF2B5EF4-FFF2-40B4-BE49-F238E27FC236}">
                <a16:creationId xmlns:a16="http://schemas.microsoft.com/office/drawing/2014/main" id="{E9B41FD4-5391-F2FA-69CD-AC88D7EF61C1}"/>
              </a:ext>
            </a:extLst>
          </p:cNvPr>
          <p:cNvSpPr/>
          <p:nvPr/>
        </p:nvSpPr>
        <p:spPr>
          <a:xfrm>
            <a:off x="455947" y="9356879"/>
            <a:ext cx="1145506" cy="461392"/>
          </a:xfrm>
          <a:custGeom>
            <a:avLst/>
            <a:gdLst/>
            <a:ahLst/>
            <a:cxnLst/>
            <a:rect l="l" t="t" r="r" b="b"/>
            <a:pathLst>
              <a:path w="1145506" h="461392">
                <a:moveTo>
                  <a:pt x="0" y="0"/>
                </a:moveTo>
                <a:lnTo>
                  <a:pt x="1145505" y="0"/>
                </a:lnTo>
                <a:lnTo>
                  <a:pt x="1145505" y="461391"/>
                </a:lnTo>
                <a:lnTo>
                  <a:pt x="0" y="4613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4">
            <a:extLst>
              <a:ext uri="{FF2B5EF4-FFF2-40B4-BE49-F238E27FC236}">
                <a16:creationId xmlns:a16="http://schemas.microsoft.com/office/drawing/2014/main" id="{91005E15-CE2A-7267-CF80-EB05D8627A50}"/>
              </a:ext>
            </a:extLst>
          </p:cNvPr>
          <p:cNvSpPr txBox="1"/>
          <p:nvPr/>
        </p:nvSpPr>
        <p:spPr>
          <a:xfrm>
            <a:off x="0" y="4574128"/>
            <a:ext cx="9248274" cy="2685030"/>
          </a:xfrm>
          <a:prstGeom prst="rect">
            <a:avLst/>
          </a:prstGeom>
          <a:noFill/>
        </p:spPr>
        <p:txBody>
          <a:bodyPr wrap="square">
            <a:spAutoFit/>
          </a:bodyPr>
          <a:lstStyle/>
          <a:p>
            <a:pPr marL="626028" marR="0" lvl="1" indent="-313014" algn="l" defTabSz="914400" rtl="0" eaLnBrk="1" fontAlgn="auto" latinLnBrk="0" hangingPunct="1">
              <a:lnSpc>
                <a:spcPts val="4059"/>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000000"/>
                </a:solidFill>
                <a:effectLst/>
                <a:uLnTx/>
                <a:uFillTx/>
                <a:latin typeface="Crimson Pro"/>
                <a:ea typeface="Crimson Pro"/>
                <a:cs typeface="Crimson Pro"/>
                <a:sym typeface="Crimson Pro"/>
              </a:rPr>
              <a:t>Frequency defined multi-tier supervision</a:t>
            </a:r>
          </a:p>
          <a:p>
            <a:pPr marL="626028" marR="0" lvl="1" indent="-313014" algn="l" defTabSz="914400" rtl="0" eaLnBrk="1" fontAlgn="auto" latinLnBrk="0" hangingPunct="1">
              <a:lnSpc>
                <a:spcPts val="4059"/>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000000"/>
                </a:solidFill>
                <a:effectLst/>
                <a:uLnTx/>
                <a:uFillTx/>
                <a:latin typeface="Crimson Pro"/>
                <a:ea typeface="Crimson Pro"/>
                <a:cs typeface="Crimson Pro"/>
                <a:sym typeface="Crimson Pro"/>
              </a:rPr>
              <a:t>Peer vigilance and night checks </a:t>
            </a:r>
          </a:p>
          <a:p>
            <a:pPr marL="626028" marR="0" lvl="1" indent="-313014" algn="l" defTabSz="914400" rtl="0" eaLnBrk="1" fontAlgn="auto" latinLnBrk="0" hangingPunct="1">
              <a:lnSpc>
                <a:spcPts val="4059"/>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000000"/>
                </a:solidFill>
                <a:effectLst/>
                <a:uLnTx/>
                <a:uFillTx/>
                <a:latin typeface="Crimson Pro"/>
                <a:ea typeface="Crimson Pro"/>
                <a:cs typeface="Crimson Pro"/>
                <a:sym typeface="Crimson Pro"/>
              </a:rPr>
              <a:t>Quality audit, customer feedback and performance review are some of the inbuilt processes of our operation management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196" name="Picture 4" descr="Pragati Security">
            <a:extLst>
              <a:ext uri="{FF2B5EF4-FFF2-40B4-BE49-F238E27FC236}">
                <a16:creationId xmlns:a16="http://schemas.microsoft.com/office/drawing/2014/main" id="{61242F96-BA04-9CBE-BEEE-5E46495928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06" r="11397"/>
          <a:stretch>
            <a:fillRect/>
          </a:stretch>
        </p:blipFill>
        <p:spPr bwMode="auto">
          <a:xfrm>
            <a:off x="4724400" y="3826750"/>
            <a:ext cx="10058400" cy="650081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nvGrpSpPr>
          <p:cNvPr id="8" name="Group 8"/>
          <p:cNvGrpSpPr/>
          <p:nvPr/>
        </p:nvGrpSpPr>
        <p:grpSpPr>
          <a:xfrm>
            <a:off x="5929782" y="2857500"/>
            <a:ext cx="10327878" cy="4613580"/>
            <a:chOff x="-3231401" y="-2356012"/>
            <a:chExt cx="13770502" cy="6151438"/>
          </a:xfrm>
        </p:grpSpPr>
        <p:sp>
          <p:nvSpPr>
            <p:cNvPr id="9" name="TextBox 9"/>
            <p:cNvSpPr txBox="1"/>
            <p:nvPr/>
          </p:nvSpPr>
          <p:spPr>
            <a:xfrm>
              <a:off x="0" y="2744967"/>
              <a:ext cx="8735827" cy="1050459"/>
            </a:xfrm>
            <a:prstGeom prst="rect">
              <a:avLst/>
            </a:prstGeom>
          </p:spPr>
          <p:txBody>
            <a:bodyPr lIns="0" tIns="0" rIns="0" bIns="0" rtlCol="0" anchor="t">
              <a:spAutoFit/>
            </a:bodyPr>
            <a:lstStyle/>
            <a:p>
              <a:pPr algn="l">
                <a:lnSpc>
                  <a:spcPts val="7009"/>
                </a:lnSpc>
              </a:pPr>
              <a:endParaRPr lang="en-US" sz="3851" spc="11" dirty="0">
                <a:solidFill>
                  <a:srgbClr val="000000"/>
                </a:solidFill>
                <a:latin typeface="Crimson Pro"/>
                <a:ea typeface="Crimson Pro"/>
                <a:cs typeface="Crimson Pro"/>
                <a:sym typeface="Crimson Pro"/>
              </a:endParaRPr>
            </a:p>
          </p:txBody>
        </p:sp>
        <p:sp>
          <p:nvSpPr>
            <p:cNvPr id="10" name="TextBox 10"/>
            <p:cNvSpPr txBox="1"/>
            <p:nvPr/>
          </p:nvSpPr>
          <p:spPr>
            <a:xfrm>
              <a:off x="-3231401" y="-2356012"/>
              <a:ext cx="13770502" cy="1050458"/>
            </a:xfrm>
            <a:prstGeom prst="rect">
              <a:avLst/>
            </a:prstGeom>
          </p:spPr>
          <p:txBody>
            <a:bodyPr wrap="square" lIns="0" tIns="0" rIns="0" bIns="0" rtlCol="0" anchor="t">
              <a:spAutoFit/>
            </a:bodyPr>
            <a:lstStyle/>
            <a:p>
              <a:pPr algn="l">
                <a:lnSpc>
                  <a:spcPts val="7009"/>
                </a:lnSpc>
              </a:pPr>
              <a:endParaRPr lang="en-US" sz="3851" spc="11" dirty="0">
                <a:solidFill>
                  <a:srgbClr val="000000"/>
                </a:solidFill>
                <a:latin typeface="Crimson Pro"/>
                <a:ea typeface="Crimson Pro"/>
                <a:cs typeface="Crimson Pro"/>
                <a:sym typeface="Crimson Pro"/>
              </a:endParaRPr>
            </a:p>
          </p:txBody>
        </p:sp>
        <p:sp>
          <p:nvSpPr>
            <p:cNvPr id="11" name="TextBox 11"/>
            <p:cNvSpPr txBox="1"/>
            <p:nvPr/>
          </p:nvSpPr>
          <p:spPr>
            <a:xfrm>
              <a:off x="350060" y="1843485"/>
              <a:ext cx="3692748" cy="1050544"/>
            </a:xfrm>
            <a:prstGeom prst="rect">
              <a:avLst/>
            </a:prstGeom>
          </p:spPr>
          <p:txBody>
            <a:bodyPr lIns="0" tIns="0" rIns="0" bIns="0" rtlCol="0" anchor="t">
              <a:spAutoFit/>
            </a:bodyPr>
            <a:lstStyle/>
            <a:p>
              <a:pPr algn="l">
                <a:lnSpc>
                  <a:spcPts val="7015"/>
                </a:lnSpc>
              </a:pPr>
              <a:endParaRPr lang="en-US" sz="3854" dirty="0">
                <a:solidFill>
                  <a:srgbClr val="000000"/>
                </a:solidFill>
                <a:latin typeface="Crimson Pro"/>
                <a:ea typeface="Crimson Pro"/>
                <a:cs typeface="Crimson Pro"/>
                <a:sym typeface="Crimson Pro"/>
              </a:endParaRPr>
            </a:p>
          </p:txBody>
        </p:sp>
      </p:grpSp>
      <p:pic>
        <p:nvPicPr>
          <p:cNvPr id="8194" name="Picture 2" descr="Unlocking Business Potential: Understanding How Value Added Services and  Solutions Add 'Value'">
            <a:extLst>
              <a:ext uri="{FF2B5EF4-FFF2-40B4-BE49-F238E27FC236}">
                <a16:creationId xmlns:a16="http://schemas.microsoft.com/office/drawing/2014/main" id="{7C444FAF-232B-BFAA-7CD9-BE3972A46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3" y="6537544"/>
            <a:ext cx="4242286" cy="3711356"/>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4" name="Freeform 3">
            <a:extLst>
              <a:ext uri="{FF2B5EF4-FFF2-40B4-BE49-F238E27FC236}">
                <a16:creationId xmlns:a16="http://schemas.microsoft.com/office/drawing/2014/main" id="{13101029-16F5-F360-B9A7-B3CA40CAFAE4}"/>
              </a:ext>
            </a:extLst>
          </p:cNvPr>
          <p:cNvSpPr/>
          <p:nvPr/>
        </p:nvSpPr>
        <p:spPr>
          <a:xfrm>
            <a:off x="0" y="0"/>
            <a:ext cx="18288000" cy="4279876"/>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4"/>
            <a:stretch>
              <a:fillRect t="-29722" b="-29722"/>
            </a:stretch>
          </a:blipFill>
        </p:spPr>
        <p:txBody>
          <a:bodyPr/>
          <a:lstStyle/>
          <a:p>
            <a:endParaRPr lang="en-IN" dirty="0"/>
          </a:p>
        </p:txBody>
      </p:sp>
      <p:sp>
        <p:nvSpPr>
          <p:cNvPr id="16" name="TextBox 15">
            <a:extLst>
              <a:ext uri="{FF2B5EF4-FFF2-40B4-BE49-F238E27FC236}">
                <a16:creationId xmlns:a16="http://schemas.microsoft.com/office/drawing/2014/main" id="{B751F51C-0832-5B9D-7C92-B1B03A21A583}"/>
              </a:ext>
            </a:extLst>
          </p:cNvPr>
          <p:cNvSpPr txBox="1"/>
          <p:nvPr/>
        </p:nvSpPr>
        <p:spPr>
          <a:xfrm>
            <a:off x="768862" y="1717964"/>
            <a:ext cx="17519138" cy="2675541"/>
          </a:xfrm>
          <a:prstGeom prst="rect">
            <a:avLst/>
          </a:prstGeom>
          <a:noFill/>
        </p:spPr>
        <p:txBody>
          <a:bodyPr wrap="square">
            <a:spAutoFit/>
          </a:bodyPr>
          <a:lstStyle/>
          <a:p>
            <a:pPr marL="571500" marR="0" lvl="0" indent="-571500" algn="l" defTabSz="914400" rtl="0" eaLnBrk="1" fontAlgn="auto" latinLnBrk="0" hangingPunct="1">
              <a:lnSpc>
                <a:spcPts val="7009"/>
              </a:lnSpc>
              <a:spcBef>
                <a:spcPts val="0"/>
              </a:spcBef>
              <a:spcAft>
                <a:spcPts val="0"/>
              </a:spcAft>
              <a:buClrTx/>
              <a:buSzTx/>
              <a:buFont typeface="Arial" panose="020B0604020202020204" pitchFamily="34" charset="0"/>
              <a:buChar char="•"/>
              <a:tabLst/>
              <a:defRPr/>
            </a:pPr>
            <a:r>
              <a:rPr kumimoji="0" lang="en-US" sz="3851" b="0" i="0" u="none" strike="noStrike" kern="1200" cap="none" spc="7" normalizeH="0" baseline="0" noProof="0" dirty="0">
                <a:ln>
                  <a:noFill/>
                </a:ln>
                <a:solidFill>
                  <a:srgbClr val="000000"/>
                </a:solidFill>
                <a:effectLst/>
                <a:uLnTx/>
                <a:uFillTx/>
                <a:latin typeface="Crimson Pro"/>
                <a:ea typeface="Crimson Pro"/>
                <a:cs typeface="Crimson Pro"/>
                <a:sym typeface="Crimson Pro"/>
              </a:rPr>
              <a:t>Rapid Response Team in case of emergencies </a:t>
            </a:r>
          </a:p>
          <a:p>
            <a:pPr marL="571500" marR="0" lvl="0" indent="-571500" algn="l" defTabSz="914400" rtl="0" eaLnBrk="1" fontAlgn="auto" latinLnBrk="0" hangingPunct="1">
              <a:lnSpc>
                <a:spcPts val="7009"/>
              </a:lnSpc>
              <a:spcBef>
                <a:spcPts val="0"/>
              </a:spcBef>
              <a:spcAft>
                <a:spcPts val="0"/>
              </a:spcAft>
              <a:buClrTx/>
              <a:buSzTx/>
              <a:buFont typeface="Arial" panose="020B0604020202020204" pitchFamily="34" charset="0"/>
              <a:buChar char="•"/>
              <a:tabLst/>
              <a:defRPr/>
            </a:pPr>
            <a:r>
              <a:rPr kumimoji="0" lang="en-US" sz="3851" b="0" i="0" u="none" strike="noStrike" kern="1200" cap="none" spc="7" normalizeH="0" baseline="0" noProof="0" dirty="0">
                <a:ln>
                  <a:noFill/>
                </a:ln>
                <a:solidFill>
                  <a:srgbClr val="000000"/>
                </a:solidFill>
                <a:effectLst/>
                <a:uLnTx/>
                <a:uFillTx/>
                <a:latin typeface="Crimson Pro"/>
                <a:ea typeface="Crimson Pro"/>
                <a:cs typeface="Crimson Pro"/>
                <a:sym typeface="Crimson Pro"/>
              </a:rPr>
              <a:t>Every SO/Site in charge is provided with a </a:t>
            </a:r>
            <a:r>
              <a:rPr kumimoji="0" lang="en-US" sz="3600" b="0" i="0" u="none" strike="noStrike" kern="1200" cap="none" spc="0" normalizeH="0" baseline="0" noProof="0" dirty="0">
                <a:ln>
                  <a:noFill/>
                </a:ln>
                <a:solidFill>
                  <a:srgbClr val="000000"/>
                </a:solidFill>
                <a:effectLst/>
                <a:uLnTx/>
                <a:uFillTx/>
                <a:latin typeface="Crimson Pro"/>
                <a:ea typeface="Crimson Pro"/>
                <a:cs typeface="Crimson Pro"/>
                <a:sym typeface="Crimson Pro"/>
              </a:rPr>
              <a:t>mobile phone </a:t>
            </a:r>
          </a:p>
          <a:p>
            <a:pPr marL="571500" marR="0" lvl="0" indent="-571500" algn="l" defTabSz="914400" rtl="0" eaLnBrk="1" fontAlgn="auto" latinLnBrk="0" hangingPunct="1">
              <a:lnSpc>
                <a:spcPts val="7009"/>
              </a:lnSpc>
              <a:spcBef>
                <a:spcPts val="0"/>
              </a:spcBef>
              <a:spcAft>
                <a:spcPts val="0"/>
              </a:spcAft>
              <a:buClrTx/>
              <a:buSzTx/>
              <a:buFont typeface="Arial" panose="020B0604020202020204" pitchFamily="34" charset="0"/>
              <a:buChar char="•"/>
              <a:tabLst/>
              <a:defRPr/>
            </a:pPr>
            <a:r>
              <a:rPr kumimoji="0" lang="en-US" sz="3851" b="0" i="0" u="none" strike="noStrike" kern="1200" cap="none" spc="11" normalizeH="0" baseline="0" noProof="0" dirty="0">
                <a:ln>
                  <a:noFill/>
                </a:ln>
                <a:solidFill>
                  <a:srgbClr val="000000"/>
                </a:solidFill>
                <a:effectLst/>
                <a:uLnTx/>
                <a:uFillTx/>
                <a:latin typeface="Crimson Pro"/>
                <a:ea typeface="Crimson Pro"/>
                <a:cs typeface="Crimson Pro"/>
                <a:sym typeface="Crimson Pro"/>
              </a:rPr>
              <a:t>A dedicated operation manager</a:t>
            </a:r>
          </a:p>
        </p:txBody>
      </p:sp>
      <p:sp>
        <p:nvSpPr>
          <p:cNvPr id="17" name="Rectangle 16">
            <a:extLst>
              <a:ext uri="{FF2B5EF4-FFF2-40B4-BE49-F238E27FC236}">
                <a16:creationId xmlns:a16="http://schemas.microsoft.com/office/drawing/2014/main" id="{BC94112A-66A4-5DFD-53F9-E893A90967F0}"/>
              </a:ext>
            </a:extLst>
          </p:cNvPr>
          <p:cNvSpPr/>
          <p:nvPr/>
        </p:nvSpPr>
        <p:spPr>
          <a:xfrm>
            <a:off x="0" y="0"/>
            <a:ext cx="18335515" cy="831692"/>
          </a:xfrm>
          <a:prstGeom prst="rect">
            <a:avLst/>
          </a:prstGeom>
          <a:solidFill>
            <a:schemeClr val="tx2">
              <a:lumMod val="50000"/>
            </a:schemeClr>
          </a:solidFill>
          <a:ln>
            <a:solidFill>
              <a:schemeClr val="tx2">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ts val="5966"/>
              </a:lnSpc>
            </a:pPr>
            <a:r>
              <a:rPr lang="en-US" sz="4800" dirty="0">
                <a:solidFill>
                  <a:schemeClr val="bg1"/>
                </a:solidFill>
                <a:latin typeface="Bell MT" panose="02020503060305020303" pitchFamily="18" charset="0"/>
                <a:ea typeface="Crimson Pro Bold"/>
                <a:cs typeface="Crimson Pro Bold"/>
                <a:sym typeface="Crimson Pro Bold"/>
              </a:rPr>
              <a:t>Value Added Services</a:t>
            </a:r>
          </a:p>
        </p:txBody>
      </p:sp>
      <p:sp>
        <p:nvSpPr>
          <p:cNvPr id="18" name="Freeform 4"/>
          <p:cNvSpPr/>
          <p:nvPr/>
        </p:nvSpPr>
        <p:spPr>
          <a:xfrm>
            <a:off x="15238162" y="1050911"/>
            <a:ext cx="2736338" cy="809622"/>
          </a:xfrm>
          <a:custGeom>
            <a:avLst/>
            <a:gdLst/>
            <a:ahLst/>
            <a:cxnLst/>
            <a:rect l="l" t="t" r="r" b="b"/>
            <a:pathLst>
              <a:path w="3857105" h="1054331">
                <a:moveTo>
                  <a:pt x="0" y="0"/>
                </a:moveTo>
                <a:lnTo>
                  <a:pt x="3857106" y="0"/>
                </a:lnTo>
                <a:lnTo>
                  <a:pt x="3857106" y="1054331"/>
                </a:lnTo>
                <a:lnTo>
                  <a:pt x="0" y="1054331"/>
                </a:lnTo>
                <a:lnTo>
                  <a:pt x="0" y="0"/>
                </a:lnTo>
                <a:close/>
              </a:path>
            </a:pathLst>
          </a:custGeom>
          <a:blipFill>
            <a:blip r:embed="rId5"/>
            <a:stretch>
              <a:fillRect/>
            </a:stretch>
          </a:blipFill>
        </p:spPr>
      </p:sp>
      <p:sp>
        <p:nvSpPr>
          <p:cNvPr id="19" name="Freeform 4">
            <a:extLst>
              <a:ext uri="{FF2B5EF4-FFF2-40B4-BE49-F238E27FC236}">
                <a16:creationId xmlns:a16="http://schemas.microsoft.com/office/drawing/2014/main" id="{569BD6F3-4A7A-0264-3999-CB6AE4F9B151}"/>
              </a:ext>
            </a:extLst>
          </p:cNvPr>
          <p:cNvSpPr/>
          <p:nvPr/>
        </p:nvSpPr>
        <p:spPr>
          <a:xfrm>
            <a:off x="16543136" y="9476295"/>
            <a:ext cx="1145506" cy="461392"/>
          </a:xfrm>
          <a:custGeom>
            <a:avLst/>
            <a:gdLst/>
            <a:ahLst/>
            <a:cxnLst/>
            <a:rect l="l" t="t" r="r" b="b"/>
            <a:pathLst>
              <a:path w="1145506" h="461392">
                <a:moveTo>
                  <a:pt x="0" y="0"/>
                </a:moveTo>
                <a:lnTo>
                  <a:pt x="1145505" y="0"/>
                </a:lnTo>
                <a:lnTo>
                  <a:pt x="1145505" y="461391"/>
                </a:lnTo>
                <a:lnTo>
                  <a:pt x="0" y="461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Rectangle 19">
            <a:extLst>
              <a:ext uri="{FF2B5EF4-FFF2-40B4-BE49-F238E27FC236}">
                <a16:creationId xmlns:a16="http://schemas.microsoft.com/office/drawing/2014/main" id="{0408864B-F455-6AF2-248A-D0058E64B8F6}"/>
              </a:ext>
            </a:extLst>
          </p:cNvPr>
          <p:cNvSpPr/>
          <p:nvPr/>
        </p:nvSpPr>
        <p:spPr>
          <a:xfrm>
            <a:off x="-48440" y="9995612"/>
            <a:ext cx="18336440" cy="30977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chemeClr val="bg1"/>
                </a:solidFill>
                <a:latin typeface="Century Schoolbook" panose="02040604050505020304" pitchFamily="18" charset="0"/>
                <a:ea typeface="Crimson Pro Bold"/>
                <a:cs typeface="Crimson Pro Bold"/>
                <a:sym typeface="Crimson Pro Bold"/>
              </a:rPr>
              <a:t>Pragati Security and Intelligence Services</a:t>
            </a:r>
            <a:endParaRPr lang="en-IN" dirty="0">
              <a:solidFill>
                <a:schemeClr val="bg1"/>
              </a:solidFill>
              <a:latin typeface="Century Schoolbook" panose="020406040505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1361</Words>
  <Application>Microsoft Office PowerPoint</Application>
  <PresentationFormat>Custom</PresentationFormat>
  <Paragraphs>139</Paragraphs>
  <Slides>18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Crimson Pro Bold</vt:lpstr>
      <vt:lpstr>Crimson Pro</vt:lpstr>
      <vt:lpstr>Calibri (MS) Bold</vt:lpstr>
      <vt:lpstr>Arial</vt:lpstr>
      <vt:lpstr>Bodoni MT</vt:lpstr>
      <vt:lpstr>Century Schoolbook</vt:lpstr>
      <vt:lpstr>Bricolage Grotesque</vt:lpstr>
      <vt:lpstr>Bell MT</vt:lpstr>
      <vt:lpstr>Bricolage Grotesque Bold</vt:lpstr>
      <vt:lpstr>Century</vt:lpstr>
      <vt:lpstr>Calibri</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https://www.freepik.com</dc:title>
  <dc:creator>AMRESH BHUYAN</dc:creator>
  <cp:lastModifiedBy>AMRESH BHUYAN</cp:lastModifiedBy>
  <cp:revision>2</cp:revision>
  <dcterms:created xsi:type="dcterms:W3CDTF">2006-08-16T00:00:00Z</dcterms:created>
  <dcterms:modified xsi:type="dcterms:W3CDTF">2025-08-23T13:33:22Z</dcterms:modified>
  <dc:identifier>DAGwy-3982I</dc:identifier>
</cp:coreProperties>
</file>